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5" autoAdjust="0"/>
    <p:restoredTop sz="94651" autoAdjust="0"/>
  </p:normalViewPr>
  <p:slideViewPr>
    <p:cSldViewPr>
      <p:cViewPr varScale="1">
        <p:scale>
          <a:sx n="84" d="100"/>
          <a:sy n="84" d="100"/>
        </p:scale>
        <p:origin x="-912" y="-84"/>
      </p:cViewPr>
      <p:guideLst>
        <p:guide orient="horz" pos="2160"/>
        <p:guide pos="2880"/>
      </p:guideLst>
    </p:cSldViewPr>
  </p:slideViewPr>
  <p:outlineViewPr>
    <p:cViewPr>
      <p:scale>
        <a:sx n="33" d="100"/>
        <a:sy n="33" d="100"/>
      </p:scale>
      <p:origin x="0" y="97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278061-957D-48A4-8593-D08597915DC5}" type="datetimeFigureOut">
              <a:rPr lang="en-US" smtClean="0"/>
              <a:pPr/>
              <a:t>1/19/2012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278061-957D-48A4-8593-D08597915DC5}" type="datetimeFigureOut">
              <a:rPr lang="en-US" smtClean="0"/>
              <a:pPr/>
              <a:t>1/19/2012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78061-957D-48A4-8593-D08597915DC5}" type="datetimeFigureOut">
              <a:rPr lang="en-US" smtClean="0"/>
              <a:pPr/>
              <a:t>1/19/2012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78061-957D-48A4-8593-D08597915DC5}" type="datetimeFigureOut">
              <a:rPr lang="en-US" smtClean="0"/>
              <a:pPr/>
              <a:t>1/19/2012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4AFBF-67A5-4EAE-BA2C-1BDD7A0D1B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threadless.com/"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www.michaelacevedo.com/" TargetMode="External"/><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eshivey.com/"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www.loungelizard.com/" TargetMode="External"/><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designuk.com/"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ww.primarytheory.com/"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www.anberlin.com/"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jgreenwalt.com/"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hmcarchitects.com/"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www.muse.mu/" TargetMode="External"/><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Competitive Analysis - Portfolios</a:t>
            </a:r>
            <a:endParaRPr lang="en-US" dirty="0"/>
          </a:p>
        </p:txBody>
      </p:sp>
      <p:sp>
        <p:nvSpPr>
          <p:cNvPr id="3" name="Subtitle 2"/>
          <p:cNvSpPr>
            <a:spLocks noGrp="1"/>
          </p:cNvSpPr>
          <p:nvPr>
            <p:ph type="subTitle" idx="1"/>
          </p:nvPr>
        </p:nvSpPr>
        <p:spPr/>
        <p:txBody>
          <a:bodyPr/>
          <a:lstStyle/>
          <a:p>
            <a:r>
              <a:rPr lang="en-US" dirty="0" smtClean="0"/>
              <a:t>By Philip Ku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228600"/>
            <a:ext cx="3008313" cy="533400"/>
          </a:xfrm>
        </p:spPr>
        <p:txBody>
          <a:bodyPr/>
          <a:lstStyle/>
          <a:p>
            <a:pPr algn="ctr"/>
            <a:r>
              <a:rPr lang="en-US" dirty="0" smtClean="0"/>
              <a:t>Interactivity</a:t>
            </a:r>
            <a:endParaRPr lang="en-US" dirty="0"/>
          </a:p>
        </p:txBody>
      </p:sp>
      <p:pic>
        <p:nvPicPr>
          <p:cNvPr id="2051" name="Picture 3" descr="C:\Users\Phil\Pictures\Cogs 187\MuseInteractiviy2.jpg"/>
          <p:cNvPicPr>
            <a:picLocks noChangeAspect="1" noChangeArrowheads="1"/>
          </p:cNvPicPr>
          <p:nvPr/>
        </p:nvPicPr>
        <p:blipFill>
          <a:blip r:embed="rId2" cstate="print"/>
          <a:srcRect/>
          <a:stretch>
            <a:fillRect/>
          </a:stretch>
        </p:blipFill>
        <p:spPr bwMode="auto">
          <a:xfrm>
            <a:off x="152400" y="152400"/>
            <a:ext cx="4953000" cy="3871913"/>
          </a:xfrm>
          <a:prstGeom prst="rect">
            <a:avLst/>
          </a:prstGeom>
          <a:noFill/>
        </p:spPr>
      </p:pic>
      <p:pic>
        <p:nvPicPr>
          <p:cNvPr id="2050" name="Picture 2" descr="C:\Users\Phil\Pictures\Cogs 187\MuseInteractiviy1.jpg"/>
          <p:cNvPicPr>
            <a:picLocks noChangeAspect="1" noChangeArrowheads="1"/>
          </p:cNvPicPr>
          <p:nvPr/>
        </p:nvPicPr>
        <p:blipFill>
          <a:blip r:embed="rId3" cstate="print"/>
          <a:srcRect l="17183" r="17119"/>
          <a:stretch>
            <a:fillRect/>
          </a:stretch>
        </p:blipFill>
        <p:spPr bwMode="auto">
          <a:xfrm>
            <a:off x="4038600" y="2819400"/>
            <a:ext cx="4953000" cy="3871913"/>
          </a:xfrm>
          <a:prstGeom prst="rect">
            <a:avLst/>
          </a:prstGeom>
          <a:noFill/>
        </p:spPr>
      </p:pic>
      <p:sp>
        <p:nvSpPr>
          <p:cNvPr id="9" name="Text Placeholder 3"/>
          <p:cNvSpPr>
            <a:spLocks noGrp="1"/>
          </p:cNvSpPr>
          <p:nvPr>
            <p:ph type="body" sz="half" idx="2"/>
          </p:nvPr>
        </p:nvSpPr>
        <p:spPr>
          <a:xfrm>
            <a:off x="457200" y="4495800"/>
            <a:ext cx="3008313" cy="1643063"/>
          </a:xfrm>
        </p:spPr>
        <p:txBody>
          <a:bodyPr>
            <a:normAutofit lnSpcReduction="10000"/>
          </a:bodyPr>
          <a:lstStyle/>
          <a:p>
            <a:pPr algn="just"/>
            <a:r>
              <a:rPr lang="en-US" dirty="0" smtClean="0"/>
              <a:t>Their video/audio streams allow you to see/hear what they do. You can select the song, album, change the volume, etc.</a:t>
            </a:r>
          </a:p>
          <a:p>
            <a:pPr algn="just"/>
            <a:endParaRPr lang="en-US" dirty="0" smtClean="0"/>
          </a:p>
          <a:p>
            <a:pPr algn="just"/>
            <a:r>
              <a:rPr lang="en-US" dirty="0" smtClean="0"/>
              <a:t>You can also join their network and socialize with other members.</a:t>
            </a:r>
            <a:endParaRPr lang="en-US" dirty="0"/>
          </a:p>
        </p:txBody>
      </p:sp>
      <p:cxnSp>
        <p:nvCxnSpPr>
          <p:cNvPr id="11" name="Straight Arrow Connector 10"/>
          <p:cNvCxnSpPr/>
          <p:nvPr/>
        </p:nvCxnSpPr>
        <p:spPr>
          <a:xfrm flipV="1">
            <a:off x="3581400" y="4343400"/>
            <a:ext cx="1828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flipH="1" flipV="1">
            <a:off x="-609600" y="3200400"/>
            <a:ext cx="3505200" cy="1676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4800" y="5791200"/>
            <a:ext cx="2286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5334000" y="762000"/>
            <a:ext cx="3200400" cy="19050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1400" dirty="0" smtClean="0"/>
              <a:t>The top links are not highlighted when selected, but the sidebar selections are. </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lang="en-US" sz="1400" dirty="0" smtClean="0"/>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1400" dirty="0" smtClean="0"/>
              <a:t>When the mouse falls on a link, it lights up.</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9" name="Straight Arrow Connector 18"/>
          <p:cNvCxnSpPr/>
          <p:nvPr/>
        </p:nvCxnSpPr>
        <p:spPr>
          <a:xfrm flipH="1">
            <a:off x="4876800" y="1066800"/>
            <a:ext cx="4572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0223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p:txBody>
          <a:bodyPr/>
          <a:lstStyle/>
          <a:p>
            <a:pPr algn="just"/>
            <a:r>
              <a:rPr lang="en-US" dirty="0" smtClean="0"/>
              <a:t>Top navigation bar is there on every page. Sidebars have drop-down menus that come down after selecting it.</a:t>
            </a:r>
          </a:p>
          <a:p>
            <a:pPr algn="just"/>
            <a:endParaRPr lang="en-US" dirty="0" smtClean="0"/>
          </a:p>
          <a:p>
            <a:pPr algn="just"/>
            <a:r>
              <a:rPr lang="en-US" dirty="0" smtClean="0"/>
              <a:t>Relatively easy to know where you are and where you can go.</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There is also an extra navigation bar at the bottom.</a:t>
            </a:r>
          </a:p>
          <a:p>
            <a:pPr algn="just"/>
            <a:endParaRPr lang="en-US" dirty="0" smtClean="0"/>
          </a:p>
          <a:p>
            <a:pPr algn="just"/>
            <a:r>
              <a:rPr lang="en-US" dirty="0" smtClean="0"/>
              <a:t>It seems extraneous, but there are some extra links there that aren’t at the top.</a:t>
            </a:r>
            <a:endParaRPr lang="en-US" dirty="0"/>
          </a:p>
        </p:txBody>
      </p:sp>
      <p:pic>
        <p:nvPicPr>
          <p:cNvPr id="5" name="Picture Placeholder 4" descr="MuseHome.jpg"/>
          <p:cNvPicPr>
            <a:picLocks noGrp="1" noChangeAspect="1"/>
          </p:cNvPicPr>
          <p:nvPr>
            <p:ph idx="1"/>
          </p:nvPr>
        </p:nvPicPr>
        <p:blipFill>
          <a:blip r:embed="rId2" cstate="print"/>
          <a:srcRect l="15783" r="15783"/>
          <a:stretch>
            <a:fillRect/>
          </a:stretch>
        </p:blipFill>
        <p:spPr>
          <a:xfrm>
            <a:off x="3581400" y="1447800"/>
            <a:ext cx="5111750" cy="3833832"/>
          </a:xfrm>
        </p:spPr>
      </p:pic>
      <p:sp>
        <p:nvSpPr>
          <p:cNvPr id="6" name="Rounded Rectangle 5"/>
          <p:cNvSpPr/>
          <p:nvPr/>
        </p:nvSpPr>
        <p:spPr>
          <a:xfrm>
            <a:off x="3657600" y="5105400"/>
            <a:ext cx="48768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5029200"/>
            <a:ext cx="1066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0" y="1828800"/>
            <a:ext cx="4648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Threadless</a:t>
            </a:r>
            <a:r>
              <a:rPr lang="en-US" dirty="0" smtClean="0"/>
              <a:t> Tees</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hlinkClick r:id="rId2"/>
              </a:rPr>
              <a:t>www.threadless.com</a:t>
            </a:r>
            <a:endParaRPr lang="en-US" dirty="0" smtClean="0"/>
          </a:p>
          <a:p>
            <a:r>
              <a:rPr lang="en-US" dirty="0" smtClean="0"/>
              <a:t>Date Visited – 1/19/12</a:t>
            </a:r>
          </a:p>
          <a:p>
            <a:r>
              <a:rPr lang="en-US" dirty="0" smtClean="0"/>
              <a:t>Layout - Custom (Five Boxes + Headline &amp; Grid)</a:t>
            </a:r>
            <a:endParaRPr lang="en-US" dirty="0"/>
          </a:p>
        </p:txBody>
      </p:sp>
      <p:pic>
        <p:nvPicPr>
          <p:cNvPr id="3074" name="Picture 2" descr="C:\Users\Phil\Pictures\Cogs 187\ThreadlessHome.jpg"/>
          <p:cNvPicPr>
            <a:picLocks noChangeAspect="1" noChangeArrowheads="1"/>
          </p:cNvPicPr>
          <p:nvPr/>
        </p:nvPicPr>
        <p:blipFill>
          <a:blip r:embed="rId3" cstate="print"/>
          <a:srcRect l="10482" r="11378"/>
          <a:stretch>
            <a:fillRect/>
          </a:stretch>
        </p:blipFill>
        <p:spPr bwMode="auto">
          <a:xfrm>
            <a:off x="1447800" y="609600"/>
            <a:ext cx="6248400" cy="394773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pic>
        <p:nvPicPr>
          <p:cNvPr id="5" name="Content Placeholder 4" descr="ThreadlessBrand.jpg"/>
          <p:cNvPicPr>
            <a:picLocks noGrp="1" noChangeAspect="1"/>
          </p:cNvPicPr>
          <p:nvPr>
            <p:ph idx="1"/>
          </p:nvPr>
        </p:nvPicPr>
        <p:blipFill>
          <a:blip r:embed="rId2" cstate="print"/>
          <a:stretch>
            <a:fillRect/>
          </a:stretch>
        </p:blipFill>
        <p:spPr>
          <a:xfrm>
            <a:off x="3276600" y="762000"/>
            <a:ext cx="5425168" cy="4800600"/>
          </a:xfrm>
        </p:spPr>
      </p:pic>
      <p:sp>
        <p:nvSpPr>
          <p:cNvPr id="4" name="Text Placeholder 3"/>
          <p:cNvSpPr>
            <a:spLocks noGrp="1"/>
          </p:cNvSpPr>
          <p:nvPr>
            <p:ph type="body" sz="half" idx="2"/>
          </p:nvPr>
        </p:nvSpPr>
        <p:spPr/>
        <p:txBody>
          <a:bodyPr/>
          <a:lstStyle/>
          <a:p>
            <a:r>
              <a:rPr lang="en-US" dirty="0" smtClean="0"/>
              <a:t>Fun – The art style on the shirts seems fun.</a:t>
            </a:r>
          </a:p>
          <a:p>
            <a:endParaRPr lang="en-US" dirty="0" smtClean="0"/>
          </a:p>
          <a:p>
            <a:r>
              <a:rPr lang="en-US" dirty="0" smtClean="0"/>
              <a:t>Artistic – Many creative designs</a:t>
            </a:r>
          </a:p>
          <a:p>
            <a:endParaRPr lang="en-US" dirty="0" smtClean="0"/>
          </a:p>
          <a:p>
            <a:r>
              <a:rPr lang="en-US" dirty="0" smtClean="0"/>
              <a:t>Social – Shopping, members, community tab. Encourages participation.</a:t>
            </a:r>
          </a:p>
          <a:p>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04800"/>
            <a:ext cx="3008313" cy="1162050"/>
          </a:xfrm>
        </p:spPr>
        <p:txBody>
          <a:bodyPr/>
          <a:lstStyle/>
          <a:p>
            <a:pPr algn="ctr"/>
            <a:r>
              <a:rPr lang="en-US" dirty="0" smtClean="0"/>
              <a:t>Functionality</a:t>
            </a:r>
            <a:endParaRPr lang="en-US" dirty="0"/>
          </a:p>
        </p:txBody>
      </p:sp>
      <p:pic>
        <p:nvPicPr>
          <p:cNvPr id="5" name="Content Placeholder 4" descr="ThreadlessFunctionality.jpg"/>
          <p:cNvPicPr>
            <a:picLocks noGrp="1" noChangeAspect="1"/>
          </p:cNvPicPr>
          <p:nvPr>
            <p:ph idx="1"/>
          </p:nvPr>
        </p:nvPicPr>
        <p:blipFill>
          <a:blip r:embed="rId2" cstate="print"/>
          <a:srcRect l="25342" r="25466"/>
          <a:stretch>
            <a:fillRect/>
          </a:stretch>
        </p:blipFill>
        <p:spPr>
          <a:xfrm>
            <a:off x="152400" y="152400"/>
            <a:ext cx="4724400" cy="4735254"/>
          </a:xfrm>
        </p:spPr>
      </p:pic>
      <p:sp>
        <p:nvSpPr>
          <p:cNvPr id="4" name="Text Placeholder 3"/>
          <p:cNvSpPr>
            <a:spLocks noGrp="1"/>
          </p:cNvSpPr>
          <p:nvPr>
            <p:ph type="body" sz="half" idx="2"/>
          </p:nvPr>
        </p:nvSpPr>
        <p:spPr>
          <a:xfrm>
            <a:off x="5638800" y="1524000"/>
            <a:ext cx="3008313" cy="4691063"/>
          </a:xfrm>
        </p:spPr>
        <p:txBody>
          <a:bodyPr/>
          <a:lstStyle/>
          <a:p>
            <a:r>
              <a:rPr lang="en-US" dirty="0" smtClean="0"/>
              <a:t>The tabs have drop down menus to show what other products there are.</a:t>
            </a:r>
          </a:p>
          <a:p>
            <a:endParaRPr lang="en-US" dirty="0" smtClean="0"/>
          </a:p>
          <a:p>
            <a:r>
              <a:rPr lang="en-US" dirty="0" smtClean="0"/>
              <a:t>Shopping cart to keep track of sales.</a:t>
            </a:r>
          </a:p>
          <a:p>
            <a:endParaRPr lang="en-US" dirty="0" smtClean="0"/>
          </a:p>
          <a:p>
            <a:r>
              <a:rPr lang="en-US" dirty="0" smtClean="0"/>
              <a:t>The main image has links within it that you may browse.</a:t>
            </a:r>
          </a:p>
          <a:p>
            <a:endParaRPr lang="en-US" dirty="0" smtClean="0"/>
          </a:p>
          <a:p>
            <a:r>
              <a:rPr lang="en-US" dirty="0" smtClean="0"/>
              <a:t>A section displays the newest designs.</a:t>
            </a:r>
          </a:p>
          <a:p>
            <a:endParaRPr lang="en-US" dirty="0" smtClean="0"/>
          </a:p>
          <a:p>
            <a:r>
              <a:rPr lang="en-US" dirty="0" smtClean="0"/>
              <a:t>Selecting a shirt will bring you to a new page showcasing that shirt. </a:t>
            </a:r>
          </a:p>
        </p:txBody>
      </p:sp>
      <p:pic>
        <p:nvPicPr>
          <p:cNvPr id="4098" name="Picture 2" descr="C:\Users\Phil\Pictures\Cogs 187\ThreadlessFunctionality2.jpg"/>
          <p:cNvPicPr>
            <a:picLocks noChangeAspect="1" noChangeArrowheads="1"/>
          </p:cNvPicPr>
          <p:nvPr/>
        </p:nvPicPr>
        <p:blipFill>
          <a:blip r:embed="rId3" cstate="print"/>
          <a:srcRect/>
          <a:stretch>
            <a:fillRect/>
          </a:stretch>
        </p:blipFill>
        <p:spPr bwMode="auto">
          <a:xfrm>
            <a:off x="1447800" y="4343400"/>
            <a:ext cx="4101353" cy="2286000"/>
          </a:xfrm>
          <a:prstGeom prst="rect">
            <a:avLst/>
          </a:prstGeom>
          <a:noFill/>
        </p:spPr>
      </p:pic>
      <p:cxnSp>
        <p:nvCxnSpPr>
          <p:cNvPr id="8" name="Straight Connector 7"/>
          <p:cNvCxnSpPr/>
          <p:nvPr/>
        </p:nvCxnSpPr>
        <p:spPr>
          <a:xfrm>
            <a:off x="533400" y="4724400"/>
            <a:ext cx="9906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66800" y="3810000"/>
            <a:ext cx="4267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3810000"/>
            <a:ext cx="9144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495800" y="2971800"/>
            <a:ext cx="1143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67200" y="609600"/>
            <a:ext cx="13716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362200" y="838200"/>
            <a:ext cx="3276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Interactivity</a:t>
            </a:r>
            <a:endParaRPr lang="en-US" dirty="0"/>
          </a:p>
        </p:txBody>
      </p:sp>
      <p:pic>
        <p:nvPicPr>
          <p:cNvPr id="5" name="Content Placeholder 4" descr="ThreadlessInteractivity1.jpg"/>
          <p:cNvPicPr>
            <a:picLocks noGrp="1" noChangeAspect="1"/>
          </p:cNvPicPr>
          <p:nvPr>
            <p:ph idx="1"/>
          </p:nvPr>
        </p:nvPicPr>
        <p:blipFill>
          <a:blip r:embed="rId2" cstate="print"/>
          <a:stretch>
            <a:fillRect/>
          </a:stretch>
        </p:blipFill>
        <p:spPr>
          <a:xfrm>
            <a:off x="3581400" y="1143000"/>
            <a:ext cx="5111750" cy="4836925"/>
          </a:xfrm>
        </p:spPr>
      </p:pic>
      <p:sp>
        <p:nvSpPr>
          <p:cNvPr id="4" name="Text Placeholder 3"/>
          <p:cNvSpPr>
            <a:spLocks noGrp="1"/>
          </p:cNvSpPr>
          <p:nvPr>
            <p:ph type="body" sz="half" idx="2"/>
          </p:nvPr>
        </p:nvSpPr>
        <p:spPr/>
        <p:txBody>
          <a:bodyPr/>
          <a:lstStyle/>
          <a:p>
            <a:r>
              <a:rPr lang="en-US" dirty="0" smtClean="0"/>
              <a:t>Main tabs have drop-down menus. Mouse-over highlights your selection.</a:t>
            </a:r>
          </a:p>
          <a:p>
            <a:endParaRPr lang="en-US" dirty="0" smtClean="0"/>
          </a:p>
          <a:p>
            <a:r>
              <a:rPr lang="en-US" dirty="0" smtClean="0"/>
              <a:t>There are arrows that you can select  to scroll through the main images. You can also click the circles to browse.</a:t>
            </a:r>
          </a:p>
          <a:p>
            <a:endParaRPr lang="en-US" dirty="0" smtClean="0"/>
          </a:p>
          <a:p>
            <a:r>
              <a:rPr lang="en-US" dirty="0" smtClean="0"/>
              <a:t>The main image also has links to select.</a:t>
            </a:r>
          </a:p>
          <a:p>
            <a:endParaRPr lang="en-US" dirty="0" smtClean="0"/>
          </a:p>
          <a:p>
            <a:r>
              <a:rPr lang="en-US" dirty="0" smtClean="0"/>
              <a:t>Clicking on a shirt will bring you to a new page to show you more details about the shirt.</a:t>
            </a:r>
          </a:p>
          <a:p>
            <a:endParaRPr lang="en-US" dirty="0" smtClean="0"/>
          </a:p>
          <a:p>
            <a:r>
              <a:rPr lang="en-US" dirty="0" smtClean="0"/>
              <a:t>The top grey tab allows you to change the language. You can also join the community by registering with the site.</a:t>
            </a:r>
            <a:endParaRPr lang="en-US" dirty="0"/>
          </a:p>
        </p:txBody>
      </p:sp>
      <p:cxnSp>
        <p:nvCxnSpPr>
          <p:cNvPr id="7" name="Straight Arrow Connector 6"/>
          <p:cNvCxnSpPr/>
          <p:nvPr/>
        </p:nvCxnSpPr>
        <p:spPr>
          <a:xfrm>
            <a:off x="3352800" y="1676400"/>
            <a:ext cx="3124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29000" y="2514600"/>
            <a:ext cx="457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29000" y="2514600"/>
            <a:ext cx="6858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71800" y="3352800"/>
            <a:ext cx="3810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162800" y="1066800"/>
            <a:ext cx="11430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3008313" cy="4889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838200"/>
            <a:ext cx="3886200" cy="3886200"/>
          </a:xfrm>
        </p:spPr>
        <p:txBody>
          <a:bodyPr/>
          <a:lstStyle/>
          <a:p>
            <a:r>
              <a:rPr lang="en-US" dirty="0" smtClean="0"/>
              <a:t>Easy to find what you want. Selections are on the side tab for what kind of shirt you want, including size, color, etc..</a:t>
            </a:r>
          </a:p>
          <a:p>
            <a:endParaRPr lang="en-US" dirty="0" smtClean="0"/>
          </a:p>
          <a:p>
            <a:r>
              <a:rPr lang="en-US" dirty="0" smtClean="0"/>
              <a:t>Selecting a shirt will bring you to that shirt’s page</a:t>
            </a:r>
            <a:r>
              <a:rPr lang="en-US" dirty="0" smtClean="0"/>
              <a:t>. This page lists more info about the shirt, including comments about the shirt and suggestions for other shirts.</a:t>
            </a:r>
            <a:endParaRPr lang="en-US" dirty="0" smtClean="0"/>
          </a:p>
          <a:p>
            <a:endParaRPr lang="en-US" dirty="0" smtClean="0"/>
          </a:p>
          <a:p>
            <a:r>
              <a:rPr lang="en-US" dirty="0" smtClean="0"/>
              <a:t>You can also select the designer’s name to see more of his/her works.</a:t>
            </a:r>
          </a:p>
          <a:p>
            <a:endParaRPr lang="en-US" dirty="0" smtClean="0"/>
          </a:p>
          <a:p>
            <a:r>
              <a:rPr lang="en-US" dirty="0" smtClean="0"/>
              <a:t>You can browse through all the pages of shirts available</a:t>
            </a:r>
            <a:r>
              <a:rPr lang="en-US" dirty="0" smtClean="0"/>
              <a:t>.</a:t>
            </a:r>
          </a:p>
        </p:txBody>
      </p:sp>
      <p:pic>
        <p:nvPicPr>
          <p:cNvPr id="5122" name="Picture 2" descr="C:\Users\Phil\Pictures\Cogs 187\ThreadlessNavigation1.jpg"/>
          <p:cNvPicPr>
            <a:picLocks noChangeAspect="1" noChangeArrowheads="1"/>
          </p:cNvPicPr>
          <p:nvPr/>
        </p:nvPicPr>
        <p:blipFill>
          <a:blip r:embed="rId2" cstate="print"/>
          <a:srcRect/>
          <a:stretch>
            <a:fillRect/>
          </a:stretch>
        </p:blipFill>
        <p:spPr bwMode="auto">
          <a:xfrm>
            <a:off x="228600" y="4724400"/>
            <a:ext cx="4495800" cy="1871508"/>
          </a:xfrm>
          <a:prstGeom prst="rect">
            <a:avLst/>
          </a:prstGeom>
          <a:noFill/>
        </p:spPr>
      </p:pic>
      <p:pic>
        <p:nvPicPr>
          <p:cNvPr id="5123" name="Picture 3" descr="C:\Users\Phil\Pictures\Cogs 187\ThreadlessNavigation2.jpg"/>
          <p:cNvPicPr>
            <a:picLocks noChangeAspect="1" noChangeArrowheads="1"/>
          </p:cNvPicPr>
          <p:nvPr/>
        </p:nvPicPr>
        <p:blipFill>
          <a:blip r:embed="rId3" cstate="print"/>
          <a:srcRect/>
          <a:stretch>
            <a:fillRect/>
          </a:stretch>
        </p:blipFill>
        <p:spPr bwMode="auto">
          <a:xfrm>
            <a:off x="4509179" y="0"/>
            <a:ext cx="4634821" cy="5086351"/>
          </a:xfrm>
          <a:prstGeom prst="rect">
            <a:avLst/>
          </a:prstGeom>
          <a:noFill/>
        </p:spPr>
      </p:pic>
      <p:sp>
        <p:nvSpPr>
          <p:cNvPr id="7" name="Rectangle 6"/>
          <p:cNvSpPr/>
          <p:nvPr/>
        </p:nvSpPr>
        <p:spPr>
          <a:xfrm>
            <a:off x="4572000" y="0"/>
            <a:ext cx="685800" cy="510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962400" y="1447800"/>
            <a:ext cx="2057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19800" y="1371600"/>
            <a:ext cx="7620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flipV="1">
            <a:off x="3962400" y="152400"/>
            <a:ext cx="3886200" cy="3657600"/>
          </a:xfrm>
          <a:prstGeom prst="bentConnector3">
            <a:avLst>
              <a:gd name="adj1" fmla="val 92702"/>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00600" y="5410200"/>
            <a:ext cx="3962400" cy="738664"/>
          </a:xfrm>
          <a:prstGeom prst="rect">
            <a:avLst/>
          </a:prstGeom>
          <a:noFill/>
        </p:spPr>
        <p:txBody>
          <a:bodyPr wrap="square" rtlCol="0">
            <a:spAutoFit/>
          </a:bodyPr>
          <a:lstStyle/>
          <a:p>
            <a:r>
              <a:rPr lang="en-US" sz="1400" dirty="0" smtClean="0"/>
              <a:t>The top tab is present on every page, so you can always go back to a main section. There </a:t>
            </a:r>
            <a:r>
              <a:rPr lang="en-US" sz="1400" dirty="0" smtClean="0"/>
              <a:t>is also a section at the bottom of the site with every link.</a:t>
            </a:r>
            <a:endParaRPr lang="en-US" sz="1400" dirty="0"/>
          </a:p>
        </p:txBody>
      </p:sp>
      <p:cxnSp>
        <p:nvCxnSpPr>
          <p:cNvPr id="17" name="Straight Arrow Connector 16"/>
          <p:cNvCxnSpPr>
            <a:stCxn id="21" idx="1"/>
          </p:cNvCxnSpPr>
          <p:nvPr/>
        </p:nvCxnSpPr>
        <p:spPr>
          <a:xfrm flipH="1">
            <a:off x="4572000" y="5779532"/>
            <a:ext cx="228600" cy="11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Michael Acevedo</a:t>
            </a:r>
            <a:endParaRPr lang="en-US" dirty="0"/>
          </a:p>
        </p:txBody>
      </p:sp>
      <p:pic>
        <p:nvPicPr>
          <p:cNvPr id="5" name="Picture Placeholder 4" descr="MichaelAcevedoHome.jpg"/>
          <p:cNvPicPr>
            <a:picLocks noGrp="1" noChangeAspect="1"/>
          </p:cNvPicPr>
          <p:nvPr>
            <p:ph type="pic" idx="1"/>
          </p:nvPr>
        </p:nvPicPr>
        <p:blipFill>
          <a:blip r:embed="rId2" cstate="print"/>
          <a:srcRect l="389" r="389"/>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michaelacevedo.com</a:t>
            </a:r>
            <a:endParaRPr lang="en-US" dirty="0" smtClean="0"/>
          </a:p>
          <a:p>
            <a:r>
              <a:rPr lang="en-US" dirty="0" smtClean="0"/>
              <a:t>Date Visited: 1/19/12</a:t>
            </a:r>
          </a:p>
          <a:p>
            <a:r>
              <a:rPr lang="en-US" dirty="0" smtClean="0"/>
              <a:t>Layout: Featured Graphic</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Clean – The simple white, gray, and black colors give a clean feel.</a:t>
            </a:r>
          </a:p>
          <a:p>
            <a:r>
              <a:rPr lang="en-US" dirty="0" smtClean="0"/>
              <a:t>Casual – They way he writes is friendly, personable, and not too serious.</a:t>
            </a:r>
          </a:p>
          <a:p>
            <a:r>
              <a:rPr lang="en-US" dirty="0" smtClean="0"/>
              <a:t>Skilled – He demonstrates his skill through his smooth transitions.</a:t>
            </a:r>
            <a:endParaRPr lang="en-US" dirty="0"/>
          </a:p>
        </p:txBody>
      </p:sp>
      <p:sp>
        <p:nvSpPr>
          <p:cNvPr id="6" name="Picture Placeholder 5"/>
          <p:cNvSpPr>
            <a:spLocks noGrp="1"/>
          </p:cNvSpPr>
          <p:nvPr>
            <p:ph type="pic" idx="1"/>
          </p:nvPr>
        </p:nvSpPr>
        <p:spPr/>
      </p:sp>
      <p:pic>
        <p:nvPicPr>
          <p:cNvPr id="1026" name="Picture 2" descr="C:\Users\Phil\Pictures\Cogs 187\MichaelAcevedoBrand.jpg"/>
          <p:cNvPicPr>
            <a:picLocks noChangeAspect="1" noChangeArrowheads="1"/>
          </p:cNvPicPr>
          <p:nvPr/>
        </p:nvPicPr>
        <p:blipFill>
          <a:blip r:embed="rId2" cstate="print"/>
          <a:srcRect/>
          <a:stretch>
            <a:fillRect/>
          </a:stretch>
        </p:blipFill>
        <p:spPr bwMode="auto">
          <a:xfrm>
            <a:off x="1752600" y="228600"/>
            <a:ext cx="5562600" cy="464168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a:stCxn id="8" idx="4"/>
          </p:cNvCxnSpPr>
          <p:nvPr/>
        </p:nvCxnSpPr>
        <p:spPr>
          <a:xfrm flipH="1">
            <a:off x="3733800" y="4648200"/>
            <a:ext cx="1943100" cy="2057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73050"/>
            <a:ext cx="3008313" cy="7937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1219200"/>
            <a:ext cx="3008313" cy="4906963"/>
          </a:xfrm>
        </p:spPr>
        <p:txBody>
          <a:bodyPr/>
          <a:lstStyle/>
          <a:p>
            <a:r>
              <a:rPr lang="en-US" dirty="0" smtClean="0"/>
              <a:t>Instead of having different pages, he has all his info on a single large page. </a:t>
            </a:r>
          </a:p>
          <a:p>
            <a:endParaRPr lang="en-US" dirty="0" smtClean="0"/>
          </a:p>
          <a:p>
            <a:r>
              <a:rPr lang="en-US" dirty="0" smtClean="0"/>
              <a:t>You can either scroll through or use the little navigation bar on the right side which will slide you to the section you select, which is a nice transition.</a:t>
            </a:r>
          </a:p>
          <a:p>
            <a:endParaRPr lang="en-US" dirty="0" smtClean="0"/>
          </a:p>
          <a:p>
            <a:r>
              <a:rPr lang="en-US" dirty="0" smtClean="0"/>
              <a:t>Selecting a picture will bring up a display of the site and a description of how he contributed to the site.</a:t>
            </a:r>
            <a:endParaRPr lang="en-US" dirty="0"/>
          </a:p>
        </p:txBody>
      </p:sp>
      <p:pic>
        <p:nvPicPr>
          <p:cNvPr id="2050" name="Picture 2" descr="C:\Users\Phil\Pictures\Cogs 187\MichaelAcevedoNavigation1.jpg"/>
          <p:cNvPicPr>
            <a:picLocks noChangeAspect="1" noChangeArrowheads="1"/>
          </p:cNvPicPr>
          <p:nvPr/>
        </p:nvPicPr>
        <p:blipFill>
          <a:blip r:embed="rId2" cstate="print"/>
          <a:srcRect/>
          <a:stretch>
            <a:fillRect/>
          </a:stretch>
        </p:blipFill>
        <p:spPr bwMode="auto">
          <a:xfrm>
            <a:off x="3581400" y="381000"/>
            <a:ext cx="5245691" cy="4233862"/>
          </a:xfrm>
          <a:prstGeom prst="rect">
            <a:avLst/>
          </a:prstGeom>
          <a:noFill/>
        </p:spPr>
      </p:pic>
      <p:sp>
        <p:nvSpPr>
          <p:cNvPr id="6" name="Rectangle 5"/>
          <p:cNvSpPr/>
          <p:nvPr/>
        </p:nvSpPr>
        <p:spPr>
          <a:xfrm>
            <a:off x="7315200" y="838200"/>
            <a:ext cx="1295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C:\Users\Phil\Pictures\Cogs 187\MichaelAcevedoInteractivity3.jpg"/>
          <p:cNvPicPr>
            <a:picLocks noChangeAspect="1" noChangeArrowheads="1"/>
          </p:cNvPicPr>
          <p:nvPr/>
        </p:nvPicPr>
        <p:blipFill>
          <a:blip r:embed="rId3" cstate="print"/>
          <a:srcRect/>
          <a:stretch>
            <a:fillRect/>
          </a:stretch>
        </p:blipFill>
        <p:spPr bwMode="auto">
          <a:xfrm>
            <a:off x="457200" y="3962400"/>
            <a:ext cx="3271838" cy="2778769"/>
          </a:xfrm>
          <a:prstGeom prst="rect">
            <a:avLst/>
          </a:prstGeom>
          <a:noFill/>
        </p:spPr>
      </p:pic>
      <p:sp>
        <p:nvSpPr>
          <p:cNvPr id="8" name="Oval 7"/>
          <p:cNvSpPr/>
          <p:nvPr/>
        </p:nvSpPr>
        <p:spPr>
          <a:xfrm>
            <a:off x="5105400" y="3505200"/>
            <a:ext cx="1143000" cy="1143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a:endCxn id="2051" idx="0"/>
          </p:cNvCxnSpPr>
          <p:nvPr/>
        </p:nvCxnSpPr>
        <p:spPr>
          <a:xfrm flipH="1">
            <a:off x="2093119" y="3672588"/>
            <a:ext cx="3179670" cy="289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6"/>
            <a:endCxn id="2051" idx="3"/>
          </p:cNvCxnSpPr>
          <p:nvPr/>
        </p:nvCxnSpPr>
        <p:spPr>
          <a:xfrm flipH="1">
            <a:off x="3729038" y="4076700"/>
            <a:ext cx="2519362" cy="12750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Fresh </a:t>
            </a:r>
            <a:r>
              <a:rPr lang="en-US" dirty="0" smtClean="0"/>
              <a:t>Ivey Photography</a:t>
            </a:r>
            <a:endParaRPr lang="en-US" dirty="0"/>
          </a:p>
        </p:txBody>
      </p:sp>
      <p:sp>
        <p:nvSpPr>
          <p:cNvPr id="6" name="Text Placeholder 5"/>
          <p:cNvSpPr>
            <a:spLocks noGrp="1"/>
          </p:cNvSpPr>
          <p:nvPr>
            <p:ph type="body" sz="half" idx="2"/>
          </p:nvPr>
        </p:nvSpPr>
        <p:spPr/>
        <p:txBody>
          <a:bodyPr>
            <a:normAutofit lnSpcReduction="10000"/>
          </a:bodyPr>
          <a:lstStyle/>
          <a:p>
            <a:r>
              <a:rPr lang="en-US" dirty="0" smtClean="0">
                <a:hlinkClick r:id="rId2"/>
              </a:rPr>
              <a:t>www.freshivey.com</a:t>
            </a:r>
            <a:endParaRPr lang="en-US" dirty="0" smtClean="0"/>
          </a:p>
          <a:p>
            <a:r>
              <a:rPr lang="en-US" dirty="0" smtClean="0"/>
              <a:t>Date visited: 1/17/12</a:t>
            </a:r>
          </a:p>
          <a:p>
            <a:r>
              <a:rPr lang="en-US" dirty="0" smtClean="0"/>
              <a:t>Layout – Featured Photo</a:t>
            </a:r>
            <a:endParaRPr lang="en-US" dirty="0"/>
          </a:p>
        </p:txBody>
      </p:sp>
      <p:pic>
        <p:nvPicPr>
          <p:cNvPr id="1027" name="Picture 3" descr="C:\Users\Phil\Pictures\Cogs 187\FreshIveyHome.jpg"/>
          <p:cNvPicPr>
            <a:picLocks noChangeAspect="1" noChangeArrowheads="1"/>
          </p:cNvPicPr>
          <p:nvPr/>
        </p:nvPicPr>
        <p:blipFill>
          <a:blip r:embed="rId3" cstate="print"/>
          <a:srcRect/>
          <a:stretch>
            <a:fillRect/>
          </a:stretch>
        </p:blipFill>
        <p:spPr bwMode="auto">
          <a:xfrm>
            <a:off x="457200" y="533400"/>
            <a:ext cx="8001000" cy="410527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304800"/>
            <a:ext cx="3008313" cy="45720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334000" y="762001"/>
            <a:ext cx="3008313" cy="2286000"/>
          </a:xfrm>
        </p:spPr>
        <p:txBody>
          <a:bodyPr>
            <a:normAutofit lnSpcReduction="10000"/>
          </a:bodyPr>
          <a:lstStyle/>
          <a:p>
            <a:pPr algn="just"/>
            <a:r>
              <a:rPr lang="en-US" dirty="0" smtClean="0"/>
              <a:t>You can select each work to view it.</a:t>
            </a:r>
          </a:p>
          <a:p>
            <a:pPr algn="just"/>
            <a:endParaRPr lang="en-US" dirty="0" smtClean="0"/>
          </a:p>
          <a:p>
            <a:pPr algn="just"/>
            <a:r>
              <a:rPr lang="en-US" dirty="0" smtClean="0"/>
              <a:t>A mouse-over will change the image. However, the image might not reappear after moving your mouse away.</a:t>
            </a:r>
          </a:p>
          <a:p>
            <a:pPr algn="just"/>
            <a:endParaRPr lang="en-US" dirty="0" smtClean="0"/>
          </a:p>
          <a:p>
            <a:pPr algn="just"/>
            <a:r>
              <a:rPr lang="en-US" dirty="0" smtClean="0"/>
              <a:t>When viewing a design, you can manually view each one or start a slideshow.</a:t>
            </a:r>
            <a:endParaRPr lang="en-US" dirty="0"/>
          </a:p>
        </p:txBody>
      </p:sp>
      <p:pic>
        <p:nvPicPr>
          <p:cNvPr id="3074" name="Picture 2" descr="C:\Users\Phil\Pictures\Cogs 187\MichaelAcevedoInteractivity2.jpg"/>
          <p:cNvPicPr>
            <a:picLocks noChangeAspect="1" noChangeArrowheads="1"/>
          </p:cNvPicPr>
          <p:nvPr/>
        </p:nvPicPr>
        <p:blipFill>
          <a:blip r:embed="rId2" cstate="print"/>
          <a:srcRect/>
          <a:stretch>
            <a:fillRect/>
          </a:stretch>
        </p:blipFill>
        <p:spPr bwMode="auto">
          <a:xfrm>
            <a:off x="152400" y="152400"/>
            <a:ext cx="4572000" cy="4047259"/>
          </a:xfrm>
          <a:prstGeom prst="rect">
            <a:avLst/>
          </a:prstGeom>
          <a:noFill/>
        </p:spPr>
      </p:pic>
      <p:pic>
        <p:nvPicPr>
          <p:cNvPr id="3075" name="Picture 3" descr="C:\Users\Phil\Pictures\Cogs 187\MichaelAcevedoInteractivity1.jpg"/>
          <p:cNvPicPr>
            <a:picLocks noChangeAspect="1" noChangeArrowheads="1"/>
          </p:cNvPicPr>
          <p:nvPr/>
        </p:nvPicPr>
        <p:blipFill>
          <a:blip r:embed="rId3" cstate="print"/>
          <a:srcRect/>
          <a:stretch>
            <a:fillRect/>
          </a:stretch>
        </p:blipFill>
        <p:spPr bwMode="auto">
          <a:xfrm>
            <a:off x="5121802" y="3572439"/>
            <a:ext cx="4022198" cy="3285561"/>
          </a:xfrm>
          <a:prstGeom prst="rect">
            <a:avLst/>
          </a:prstGeom>
          <a:noFill/>
        </p:spPr>
      </p:pic>
      <p:pic>
        <p:nvPicPr>
          <p:cNvPr id="7" name="Picture 3" descr="C:\Users\Phil\Pictures\Cogs 187\MichaelAcevedoInteractivity3.jpg"/>
          <p:cNvPicPr>
            <a:picLocks noChangeAspect="1" noChangeArrowheads="1"/>
          </p:cNvPicPr>
          <p:nvPr/>
        </p:nvPicPr>
        <p:blipFill>
          <a:blip r:embed="rId4" cstate="print"/>
          <a:srcRect/>
          <a:stretch>
            <a:fillRect/>
          </a:stretch>
        </p:blipFill>
        <p:spPr bwMode="auto">
          <a:xfrm>
            <a:off x="2438400" y="2133600"/>
            <a:ext cx="2823233" cy="2397769"/>
          </a:xfrm>
          <a:prstGeom prst="rect">
            <a:avLst/>
          </a:prstGeom>
          <a:noFill/>
        </p:spPr>
      </p:pic>
      <p:cxnSp>
        <p:nvCxnSpPr>
          <p:cNvPr id="9" name="Straight Arrow Connector 8"/>
          <p:cNvCxnSpPr/>
          <p:nvPr/>
        </p:nvCxnSpPr>
        <p:spPr>
          <a:xfrm flipH="1">
            <a:off x="3276600" y="2743200"/>
            <a:ext cx="2133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0" y="27432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43000" y="5486400"/>
            <a:ext cx="3657600" cy="307777"/>
          </a:xfrm>
          <a:prstGeom prst="rect">
            <a:avLst/>
          </a:prstGeom>
          <a:noFill/>
        </p:spPr>
        <p:txBody>
          <a:bodyPr wrap="square" rtlCol="0">
            <a:spAutoFit/>
          </a:bodyPr>
          <a:lstStyle/>
          <a:p>
            <a:r>
              <a:rPr lang="en-US" sz="1400" dirty="0" smtClean="0"/>
              <a:t>You can also fill out this form to contact him.</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17550"/>
          </a:xfrm>
        </p:spPr>
        <p:txBody>
          <a:bodyPr/>
          <a:lstStyle/>
          <a:p>
            <a:pPr algn="ctr"/>
            <a:r>
              <a:rPr lang="en-US" dirty="0" smtClean="0"/>
              <a:t>Navigation</a:t>
            </a:r>
            <a:endParaRPr lang="en-US" dirty="0"/>
          </a:p>
        </p:txBody>
      </p:sp>
      <p:pic>
        <p:nvPicPr>
          <p:cNvPr id="5" name="Content Placeholder 4" descr="MichaelAcevedoHome.jpg"/>
          <p:cNvPicPr>
            <a:picLocks noGrp="1" noChangeAspect="1"/>
          </p:cNvPicPr>
          <p:nvPr>
            <p:ph idx="1"/>
          </p:nvPr>
        </p:nvPicPr>
        <p:blipFill>
          <a:blip r:embed="rId2" cstate="print"/>
          <a:stretch>
            <a:fillRect/>
          </a:stretch>
        </p:blipFill>
        <p:spPr>
          <a:xfrm>
            <a:off x="3581400" y="533400"/>
            <a:ext cx="5111750" cy="3803977"/>
          </a:xfrm>
          <a:ln>
            <a:solidFill>
              <a:schemeClr val="accent1"/>
            </a:solidFill>
          </a:ln>
        </p:spPr>
      </p:pic>
      <p:sp>
        <p:nvSpPr>
          <p:cNvPr id="4" name="Text Placeholder 3"/>
          <p:cNvSpPr>
            <a:spLocks noGrp="1"/>
          </p:cNvSpPr>
          <p:nvPr>
            <p:ph type="body" sz="half" idx="2"/>
          </p:nvPr>
        </p:nvSpPr>
        <p:spPr>
          <a:xfrm>
            <a:off x="457200" y="1219200"/>
            <a:ext cx="3008313" cy="4906963"/>
          </a:xfrm>
        </p:spPr>
        <p:txBody>
          <a:bodyPr/>
          <a:lstStyle/>
          <a:p>
            <a:r>
              <a:rPr lang="en-US" dirty="0" smtClean="0"/>
              <a:t>Since it is all on one page, navigation is simple. It is made easier by the top bar and the sidebar, which only appear after the top bar moves off-screen.</a:t>
            </a:r>
          </a:p>
          <a:p>
            <a:endParaRPr lang="en-US" dirty="0" smtClean="0"/>
          </a:p>
          <a:p>
            <a:endParaRPr lang="en-US" dirty="0" smtClean="0"/>
          </a:p>
          <a:p>
            <a:endParaRPr lang="en-US" dirty="0" smtClean="0"/>
          </a:p>
          <a:p>
            <a:endParaRPr lang="en-US" dirty="0" smtClean="0"/>
          </a:p>
          <a:p>
            <a:endParaRPr lang="en-US" dirty="0" smtClean="0"/>
          </a:p>
          <a:p>
            <a:r>
              <a:rPr lang="en-US" dirty="0" smtClean="0"/>
              <a:t>Moving back to the home page from selecting a design is easily done by clicking away from the image or clicking the exit button.</a:t>
            </a:r>
            <a:endParaRPr lang="en-US" dirty="0"/>
          </a:p>
        </p:txBody>
      </p:sp>
      <p:sp>
        <p:nvSpPr>
          <p:cNvPr id="6" name="Oval 5"/>
          <p:cNvSpPr/>
          <p:nvPr/>
        </p:nvSpPr>
        <p:spPr>
          <a:xfrm>
            <a:off x="7010400" y="457200"/>
            <a:ext cx="12192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Phil\Pictures\Cogs 187\MichaelAcevedoNavigation1.jpg"/>
          <p:cNvPicPr>
            <a:picLocks noChangeAspect="1" noChangeArrowheads="1"/>
          </p:cNvPicPr>
          <p:nvPr/>
        </p:nvPicPr>
        <p:blipFill>
          <a:blip r:embed="rId3" cstate="print"/>
          <a:srcRect/>
          <a:stretch>
            <a:fillRect/>
          </a:stretch>
        </p:blipFill>
        <p:spPr bwMode="auto">
          <a:xfrm>
            <a:off x="3352800" y="1981200"/>
            <a:ext cx="5245691" cy="4233862"/>
          </a:xfrm>
          <a:prstGeom prst="rect">
            <a:avLst/>
          </a:prstGeom>
          <a:noFill/>
          <a:ln>
            <a:solidFill>
              <a:schemeClr val="accent1"/>
            </a:solidFill>
          </a:ln>
        </p:spPr>
      </p:pic>
      <p:sp>
        <p:nvSpPr>
          <p:cNvPr id="8" name="Oval 7"/>
          <p:cNvSpPr/>
          <p:nvPr/>
        </p:nvSpPr>
        <p:spPr>
          <a:xfrm>
            <a:off x="7086600" y="2438400"/>
            <a:ext cx="12192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Lounge Lizard</a:t>
            </a:r>
            <a:endParaRPr lang="en-US" dirty="0"/>
          </a:p>
        </p:txBody>
      </p:sp>
      <p:pic>
        <p:nvPicPr>
          <p:cNvPr id="5" name="Picture Placeholder 4" descr="LoungeLizardHome.jpg"/>
          <p:cNvPicPr>
            <a:picLocks noGrp="1" noChangeAspect="1"/>
          </p:cNvPicPr>
          <p:nvPr>
            <p:ph type="pic" idx="1"/>
          </p:nvPr>
        </p:nvPicPr>
        <p:blipFill>
          <a:blip r:embed="rId2" cstate="print"/>
          <a:srcRect l="7509" r="7509"/>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www.loungelizard.com</a:t>
            </a:r>
            <a:endParaRPr lang="en-US" dirty="0" smtClean="0"/>
          </a:p>
          <a:p>
            <a:r>
              <a:rPr lang="en-US" dirty="0" smtClean="0"/>
              <a:t>Date Visited: 1/19/12</a:t>
            </a:r>
          </a:p>
          <a:p>
            <a:r>
              <a:rPr lang="en-US" dirty="0" smtClean="0"/>
              <a:t>Layout – Custom (Interactive)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a:xfrm>
            <a:off x="1792288" y="5367338"/>
            <a:ext cx="5486400" cy="957262"/>
          </a:xfrm>
        </p:spPr>
        <p:txBody>
          <a:bodyPr>
            <a:normAutofit fontScale="85000" lnSpcReduction="20000"/>
          </a:bodyPr>
          <a:lstStyle/>
          <a:p>
            <a:r>
              <a:rPr lang="en-US" dirty="0" smtClean="0"/>
              <a:t>Creative – A fully interactive homepage with a bar theme. Each link is associated with an image that moves when </a:t>
            </a:r>
            <a:r>
              <a:rPr lang="en-US" dirty="0" err="1" smtClean="0"/>
              <a:t>moused</a:t>
            </a:r>
            <a:r>
              <a:rPr lang="en-US" dirty="0" smtClean="0"/>
              <a:t>-over.</a:t>
            </a:r>
          </a:p>
          <a:p>
            <a:r>
              <a:rPr lang="en-US" dirty="0" smtClean="0"/>
              <a:t>Skilled – It takes skill to create such a homepage.</a:t>
            </a:r>
          </a:p>
          <a:p>
            <a:r>
              <a:rPr lang="en-US" dirty="0" smtClean="0"/>
              <a:t>Fun – There are games and small extras on the site just for fun. (You can light the candle)</a:t>
            </a:r>
            <a:endParaRPr lang="en-US" dirty="0"/>
          </a:p>
        </p:txBody>
      </p:sp>
      <p:pic>
        <p:nvPicPr>
          <p:cNvPr id="8" name="Picture Placeholder 4" descr="LoungeLizardHome.jpg"/>
          <p:cNvPicPr>
            <a:picLocks noGrp="1" noChangeAspect="1"/>
          </p:cNvPicPr>
          <p:nvPr>
            <p:ph type="pic" idx="1"/>
          </p:nvPr>
        </p:nvPicPr>
        <p:blipFill>
          <a:blip r:embed="rId2" cstate="print"/>
          <a:srcRect l="7509" r="7509"/>
          <a:stretch>
            <a:fillRect/>
          </a:stretch>
        </p:blipFill>
        <p:spPr>
          <a:xfrm>
            <a:off x="1600200" y="381000"/>
            <a:ext cx="6172200" cy="4629150"/>
          </a:xfrm>
        </p:spPr>
      </p:pic>
      <p:sp>
        <p:nvSpPr>
          <p:cNvPr id="9" name="Arc 8"/>
          <p:cNvSpPr/>
          <p:nvPr/>
        </p:nvSpPr>
        <p:spPr>
          <a:xfrm rot="10957127">
            <a:off x="945394" y="1997148"/>
            <a:ext cx="2546032" cy="3996558"/>
          </a:xfrm>
          <a:prstGeom prst="arc">
            <a:avLst>
              <a:gd name="adj1" fmla="val 16793873"/>
              <a:gd name="adj2" fmla="val 46552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1905000" y="16002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p:cNvSpPr/>
          <p:nvPr/>
        </p:nvSpPr>
        <p:spPr>
          <a:xfrm>
            <a:off x="1828800" y="2514600"/>
            <a:ext cx="304800" cy="121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5562600" y="2438400"/>
            <a:ext cx="304800" cy="1295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4724400" y="990600"/>
            <a:ext cx="19050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4889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914400"/>
            <a:ext cx="3008313" cy="5211763"/>
          </a:xfrm>
        </p:spPr>
        <p:txBody>
          <a:bodyPr/>
          <a:lstStyle/>
          <a:p>
            <a:r>
              <a:rPr lang="en-US" dirty="0" smtClean="0"/>
              <a:t>Aside from the actual site to demonstrate their skill, they also have a web portfolio for people to see what other woks they have done.</a:t>
            </a:r>
          </a:p>
          <a:p>
            <a:endParaRPr lang="en-US" dirty="0" smtClean="0"/>
          </a:p>
          <a:p>
            <a:r>
              <a:rPr lang="en-US" dirty="0" smtClean="0"/>
              <a:t>They also explain their ideas behind each design on the right.</a:t>
            </a:r>
          </a:p>
          <a:p>
            <a:endParaRPr lang="en-US" dirty="0" smtClean="0"/>
          </a:p>
          <a:p>
            <a:endParaRPr lang="en-US" dirty="0" smtClean="0"/>
          </a:p>
          <a:p>
            <a:endParaRPr lang="en-US" dirty="0" smtClean="0"/>
          </a:p>
          <a:p>
            <a:endParaRPr lang="en-US" dirty="0" smtClean="0"/>
          </a:p>
          <a:p>
            <a:r>
              <a:rPr lang="en-US" dirty="0" smtClean="0"/>
              <a:t>Although the site may seem confusing at first, there are breadcrumbs to lead you toward the right direction.</a:t>
            </a:r>
          </a:p>
          <a:p>
            <a:endParaRPr lang="en-US" dirty="0" smtClean="0"/>
          </a:p>
          <a:p>
            <a:r>
              <a:rPr lang="en-US" dirty="0" smtClean="0"/>
              <a:t>The text is scrolling across the screen to tell you what to do.</a:t>
            </a:r>
            <a:endParaRPr lang="en-US" dirty="0"/>
          </a:p>
        </p:txBody>
      </p:sp>
      <p:pic>
        <p:nvPicPr>
          <p:cNvPr id="5122" name="Picture 2" descr="C:\Users\Phil\Pictures\Cogs 187\LoungeLizardFunctionality.jpg"/>
          <p:cNvPicPr>
            <a:picLocks noChangeAspect="1" noChangeArrowheads="1"/>
          </p:cNvPicPr>
          <p:nvPr/>
        </p:nvPicPr>
        <p:blipFill>
          <a:blip r:embed="rId2" cstate="print"/>
          <a:srcRect/>
          <a:stretch>
            <a:fillRect/>
          </a:stretch>
        </p:blipFill>
        <p:spPr bwMode="auto">
          <a:xfrm>
            <a:off x="3505200" y="228600"/>
            <a:ext cx="5376887" cy="3200400"/>
          </a:xfrm>
          <a:prstGeom prst="rect">
            <a:avLst/>
          </a:prstGeom>
          <a:noFill/>
        </p:spPr>
      </p:pic>
      <p:sp>
        <p:nvSpPr>
          <p:cNvPr id="6" name="Rectangle 5"/>
          <p:cNvSpPr/>
          <p:nvPr/>
        </p:nvSpPr>
        <p:spPr>
          <a:xfrm rot="419361">
            <a:off x="7513634" y="1677055"/>
            <a:ext cx="1314280" cy="836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Phil\Pictures\Cogs 187\LoungeLizardFunctionality2.jpg"/>
          <p:cNvPicPr>
            <a:picLocks noChangeAspect="1" noChangeArrowheads="1"/>
          </p:cNvPicPr>
          <p:nvPr/>
        </p:nvPicPr>
        <p:blipFill>
          <a:blip r:embed="rId3" cstate="print"/>
          <a:srcRect/>
          <a:stretch>
            <a:fillRect/>
          </a:stretch>
        </p:blipFill>
        <p:spPr bwMode="auto">
          <a:xfrm>
            <a:off x="3505200" y="3505200"/>
            <a:ext cx="5334000" cy="3189731"/>
          </a:xfrm>
          <a:prstGeom prst="rect">
            <a:avLst/>
          </a:prstGeom>
          <a:noFill/>
        </p:spPr>
      </p:pic>
      <p:sp>
        <p:nvSpPr>
          <p:cNvPr id="8" name="Rectangle 7"/>
          <p:cNvSpPr/>
          <p:nvPr/>
        </p:nvSpPr>
        <p:spPr>
          <a:xfrm>
            <a:off x="7620000" y="3810000"/>
            <a:ext cx="9906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7800" y="4724400"/>
            <a:ext cx="1295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175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143000"/>
            <a:ext cx="3008313" cy="4983163"/>
          </a:xfrm>
        </p:spPr>
        <p:txBody>
          <a:bodyPr/>
          <a:lstStyle/>
          <a:p>
            <a:r>
              <a:rPr lang="en-US" dirty="0" smtClean="0"/>
              <a:t>The site is almost completely interactive. You cannot get any information without interacting with the site. This might provide usability issues.</a:t>
            </a:r>
          </a:p>
          <a:p>
            <a:endParaRPr lang="en-US" dirty="0" smtClean="0"/>
          </a:p>
          <a:p>
            <a:endParaRPr lang="en-US" dirty="0" smtClean="0"/>
          </a:p>
          <a:p>
            <a:endParaRPr lang="en-US" dirty="0" smtClean="0"/>
          </a:p>
          <a:p>
            <a:r>
              <a:rPr lang="en-US" dirty="0" smtClean="0"/>
              <a:t>You can even play games on the site!</a:t>
            </a:r>
            <a:endParaRPr lang="en-US" dirty="0"/>
          </a:p>
        </p:txBody>
      </p:sp>
      <p:pic>
        <p:nvPicPr>
          <p:cNvPr id="6147" name="Picture 3" descr="C:\Users\Phil\Pictures\Cogs 187\LoungeLizardInteractivity2.jpg"/>
          <p:cNvPicPr>
            <a:picLocks noChangeAspect="1" noChangeArrowheads="1"/>
          </p:cNvPicPr>
          <p:nvPr/>
        </p:nvPicPr>
        <p:blipFill>
          <a:blip r:embed="rId2" cstate="print"/>
          <a:srcRect/>
          <a:stretch>
            <a:fillRect/>
          </a:stretch>
        </p:blipFill>
        <p:spPr bwMode="auto">
          <a:xfrm>
            <a:off x="4191000" y="304800"/>
            <a:ext cx="4682490" cy="3696703"/>
          </a:xfrm>
          <a:prstGeom prst="rect">
            <a:avLst/>
          </a:prstGeom>
          <a:noFill/>
        </p:spPr>
      </p:pic>
      <p:pic>
        <p:nvPicPr>
          <p:cNvPr id="6146" name="Picture 2" descr="C:\Users\Phil\Pictures\Cogs 187\LoungeLizardInteractivity1.jpg"/>
          <p:cNvPicPr>
            <a:picLocks noChangeAspect="1" noChangeArrowheads="1"/>
          </p:cNvPicPr>
          <p:nvPr/>
        </p:nvPicPr>
        <p:blipFill>
          <a:blip r:embed="rId3" cstate="print"/>
          <a:srcRect b="16766"/>
          <a:stretch>
            <a:fillRect/>
          </a:stretch>
        </p:blipFill>
        <p:spPr bwMode="auto">
          <a:xfrm>
            <a:off x="457200" y="3505200"/>
            <a:ext cx="5946775" cy="29718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81000"/>
            <a:ext cx="3008313" cy="7620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638800" y="1295400"/>
            <a:ext cx="3008313" cy="4995863"/>
          </a:xfrm>
        </p:spPr>
        <p:txBody>
          <a:bodyPr/>
          <a:lstStyle/>
          <a:p>
            <a:r>
              <a:rPr lang="en-US" dirty="0" smtClean="0"/>
              <a:t>Even though the site is fully interactive, it is still easy to navigate. All the links are named. There is an indicator to tell you what page you’re on. Every page has a link to all the other pages.</a:t>
            </a:r>
          </a:p>
          <a:p>
            <a:endParaRPr lang="en-US" dirty="0" smtClean="0"/>
          </a:p>
          <a:p>
            <a:r>
              <a:rPr lang="en-US" dirty="0" smtClean="0"/>
              <a:t>However, for a more professional look, there is a link to see ‘Behind the Bar’. This is basically a more conventional site. This page is definitely more professional looking. It has tabs with even more information, and even a link to return to the bar interface.</a:t>
            </a:r>
            <a:endParaRPr lang="en-US" dirty="0"/>
          </a:p>
        </p:txBody>
      </p:sp>
      <p:pic>
        <p:nvPicPr>
          <p:cNvPr id="7170" name="Picture 2" descr="C:\Users\Phil\Pictures\Cogs 187\LoungeLizardNavigation1.jpg"/>
          <p:cNvPicPr>
            <a:picLocks noChangeAspect="1" noChangeArrowheads="1"/>
          </p:cNvPicPr>
          <p:nvPr/>
        </p:nvPicPr>
        <p:blipFill>
          <a:blip r:embed="rId2" cstate="print"/>
          <a:srcRect/>
          <a:stretch>
            <a:fillRect/>
          </a:stretch>
        </p:blipFill>
        <p:spPr bwMode="auto">
          <a:xfrm>
            <a:off x="228600" y="1219200"/>
            <a:ext cx="5263775" cy="40267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Design UK</a:t>
            </a:r>
            <a:endParaRPr lang="en-US" dirty="0"/>
          </a:p>
        </p:txBody>
      </p:sp>
      <p:sp>
        <p:nvSpPr>
          <p:cNvPr id="4" name="Text Placeholder 3"/>
          <p:cNvSpPr>
            <a:spLocks noGrp="1"/>
          </p:cNvSpPr>
          <p:nvPr>
            <p:ph type="body" sz="half" idx="2"/>
          </p:nvPr>
        </p:nvSpPr>
        <p:spPr>
          <a:xfrm>
            <a:off x="1752600" y="5486400"/>
            <a:ext cx="5486400" cy="804862"/>
          </a:xfrm>
        </p:spPr>
        <p:txBody>
          <a:bodyPr>
            <a:normAutofit lnSpcReduction="10000"/>
          </a:bodyPr>
          <a:lstStyle/>
          <a:p>
            <a:r>
              <a:rPr lang="en-US" dirty="0" smtClean="0">
                <a:hlinkClick r:id="rId2"/>
              </a:rPr>
              <a:t>www.designuk.com</a:t>
            </a:r>
            <a:endParaRPr lang="en-US" dirty="0" smtClean="0"/>
          </a:p>
          <a:p>
            <a:r>
              <a:rPr lang="en-US" dirty="0" smtClean="0"/>
              <a:t>Date Visited: 1/19/12</a:t>
            </a:r>
          </a:p>
          <a:p>
            <a:r>
              <a:rPr lang="en-US" dirty="0" smtClean="0"/>
              <a:t>Layout: Headline &amp; Grid</a:t>
            </a:r>
            <a:endParaRPr lang="en-US" dirty="0"/>
          </a:p>
        </p:txBody>
      </p:sp>
      <p:sp>
        <p:nvSpPr>
          <p:cNvPr id="6" name="Picture Placeholder 5"/>
          <p:cNvSpPr>
            <a:spLocks noGrp="1"/>
          </p:cNvSpPr>
          <p:nvPr>
            <p:ph type="pic" idx="1"/>
          </p:nvPr>
        </p:nvSpPr>
        <p:spPr/>
      </p:sp>
      <p:pic>
        <p:nvPicPr>
          <p:cNvPr id="8194" name="Picture 2" descr="C:\Users\Phil\Pictures\Cogs 187\DesignUKHome.jpg"/>
          <p:cNvPicPr>
            <a:picLocks noChangeAspect="1" noChangeArrowheads="1"/>
          </p:cNvPicPr>
          <p:nvPr/>
        </p:nvPicPr>
        <p:blipFill>
          <a:blip r:embed="rId3" cstate="print"/>
          <a:srcRect b="3555"/>
          <a:stretch>
            <a:fillRect/>
          </a:stretch>
        </p:blipFill>
        <p:spPr bwMode="auto">
          <a:xfrm>
            <a:off x="1752600" y="152400"/>
            <a:ext cx="5562600" cy="483552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93750"/>
          </a:xfrm>
        </p:spPr>
        <p:txBody>
          <a:bodyPr/>
          <a:lstStyle/>
          <a:p>
            <a:pPr algn="ctr"/>
            <a:r>
              <a:rPr lang="en-US" dirty="0" smtClean="0"/>
              <a:t>Brand</a:t>
            </a:r>
            <a:endParaRPr lang="en-US" dirty="0"/>
          </a:p>
        </p:txBody>
      </p:sp>
      <p:pic>
        <p:nvPicPr>
          <p:cNvPr id="5" name="Content Placeholder 4" descr="DesignUKHBrand.jpg"/>
          <p:cNvPicPr>
            <a:picLocks noGrp="1" noChangeAspect="1"/>
          </p:cNvPicPr>
          <p:nvPr>
            <p:ph idx="1"/>
          </p:nvPr>
        </p:nvPicPr>
        <p:blipFill>
          <a:blip r:embed="rId2" cstate="print"/>
          <a:stretch>
            <a:fillRect/>
          </a:stretch>
        </p:blipFill>
        <p:spPr>
          <a:xfrm>
            <a:off x="3581400" y="1219200"/>
            <a:ext cx="5111750" cy="4467795"/>
          </a:xfrm>
        </p:spPr>
      </p:pic>
      <p:sp>
        <p:nvSpPr>
          <p:cNvPr id="4" name="Text Placeholder 3"/>
          <p:cNvSpPr>
            <a:spLocks noGrp="1"/>
          </p:cNvSpPr>
          <p:nvPr>
            <p:ph type="body" sz="half" idx="2"/>
          </p:nvPr>
        </p:nvSpPr>
        <p:spPr>
          <a:xfrm>
            <a:off x="457200" y="1143000"/>
            <a:ext cx="3008313" cy="4995863"/>
          </a:xfrm>
        </p:spPr>
        <p:txBody>
          <a:bodyPr/>
          <a:lstStyle/>
          <a:p>
            <a:endParaRPr lang="en-US" dirty="0" smtClean="0"/>
          </a:p>
          <a:p>
            <a:endParaRPr lang="en-US" dirty="0" smtClean="0"/>
          </a:p>
          <a:p>
            <a:endParaRPr lang="en-US" dirty="0" smtClean="0"/>
          </a:p>
          <a:p>
            <a:r>
              <a:rPr lang="en-US" dirty="0" smtClean="0"/>
              <a:t>Clean – Simple background. Not very colorful.  Layout is easy on the eyes.</a:t>
            </a:r>
          </a:p>
          <a:p>
            <a:endParaRPr lang="en-US" dirty="0" smtClean="0"/>
          </a:p>
          <a:p>
            <a:endParaRPr lang="en-US" dirty="0" smtClean="0"/>
          </a:p>
          <a:p>
            <a:r>
              <a:rPr lang="en-US" dirty="0" smtClean="0"/>
              <a:t>Professional – Lots of text describing who they are and what they do.</a:t>
            </a:r>
          </a:p>
          <a:p>
            <a:endParaRPr lang="en-US" dirty="0" smtClean="0"/>
          </a:p>
          <a:p>
            <a:endParaRPr lang="en-US" dirty="0" smtClean="0"/>
          </a:p>
          <a:p>
            <a:r>
              <a:rPr lang="en-US" dirty="0" smtClean="0"/>
              <a:t>Experienced – Their text and showcase display that they are knowledgeable about their field</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04800"/>
            <a:ext cx="3008313" cy="11620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638800" y="1524001"/>
            <a:ext cx="3008313" cy="1219200"/>
          </a:xfrm>
        </p:spPr>
        <p:txBody>
          <a:bodyPr/>
          <a:lstStyle/>
          <a:p>
            <a:r>
              <a:rPr lang="en-US" dirty="0" smtClean="0"/>
              <a:t>Easy and simple to use. The top tabs lead you to wherever you want to go and remain there for every page. It’s easy to tell where you are and where you can go.</a:t>
            </a:r>
          </a:p>
        </p:txBody>
      </p:sp>
      <p:pic>
        <p:nvPicPr>
          <p:cNvPr id="9218" name="Picture 2" descr="C:\Users\Phil\Pictures\Cogs 187\DesignUKFunctionality.jpg"/>
          <p:cNvPicPr>
            <a:picLocks noChangeAspect="1" noChangeArrowheads="1"/>
          </p:cNvPicPr>
          <p:nvPr/>
        </p:nvPicPr>
        <p:blipFill>
          <a:blip r:embed="rId2" cstate="print"/>
          <a:srcRect/>
          <a:stretch>
            <a:fillRect/>
          </a:stretch>
        </p:blipFill>
        <p:spPr bwMode="auto">
          <a:xfrm>
            <a:off x="304800" y="457200"/>
            <a:ext cx="5243725" cy="4271963"/>
          </a:xfrm>
          <a:prstGeom prst="rect">
            <a:avLst/>
          </a:prstGeom>
          <a:noFill/>
        </p:spPr>
      </p:pic>
      <p:sp>
        <p:nvSpPr>
          <p:cNvPr id="7" name="TextBox 6"/>
          <p:cNvSpPr txBox="1"/>
          <p:nvPr/>
        </p:nvSpPr>
        <p:spPr>
          <a:xfrm>
            <a:off x="609600" y="5257800"/>
            <a:ext cx="2895600" cy="954107"/>
          </a:xfrm>
          <a:prstGeom prst="rect">
            <a:avLst/>
          </a:prstGeom>
          <a:noFill/>
        </p:spPr>
        <p:txBody>
          <a:bodyPr wrap="square" rtlCol="0">
            <a:spAutoFit/>
          </a:bodyPr>
          <a:lstStyle/>
          <a:p>
            <a:r>
              <a:rPr lang="en-US" sz="1400" dirty="0" smtClean="0"/>
              <a:t>Selecting their works will bring you to a detailed page about their work on the site.</a:t>
            </a:r>
          </a:p>
          <a:p>
            <a:endParaRPr lang="en-US" sz="1400" dirty="0"/>
          </a:p>
        </p:txBody>
      </p:sp>
      <p:cxnSp>
        <p:nvCxnSpPr>
          <p:cNvPr id="9" name="Straight Connector 8"/>
          <p:cNvCxnSpPr/>
          <p:nvPr/>
        </p:nvCxnSpPr>
        <p:spPr>
          <a:xfrm>
            <a:off x="457200" y="4191000"/>
            <a:ext cx="38100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81000" y="2895600"/>
            <a:ext cx="3886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57400" y="2895600"/>
            <a:ext cx="6096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57400" y="4114800"/>
            <a:ext cx="6096000"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9219" name="Picture 3" descr="C:\Users\Phil\Pictures\Cogs 187\DesignUKFunctionality2.jpg"/>
          <p:cNvPicPr>
            <a:picLocks noChangeAspect="1" noChangeArrowheads="1"/>
          </p:cNvPicPr>
          <p:nvPr/>
        </p:nvPicPr>
        <p:blipFill>
          <a:blip r:embed="rId3" cstate="print"/>
          <a:srcRect/>
          <a:stretch>
            <a:fillRect/>
          </a:stretch>
        </p:blipFill>
        <p:spPr bwMode="auto">
          <a:xfrm>
            <a:off x="4267200" y="2895600"/>
            <a:ext cx="3862375" cy="350396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 </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Clean – White background. Not very flashy.  Brings focus the photos.</a:t>
            </a:r>
          </a:p>
          <a:p>
            <a:r>
              <a:rPr lang="en-US" dirty="0" smtClean="0"/>
              <a:t>Natural – Most photos involve nature. ‘Ivey’ as a theme.</a:t>
            </a:r>
          </a:p>
          <a:p>
            <a:r>
              <a:rPr lang="en-US" dirty="0" smtClean="0"/>
              <a:t>Beautiful -  Accentuates the beauty of photos. Leaves no distraction.</a:t>
            </a:r>
            <a:endParaRPr lang="en-US" dirty="0"/>
          </a:p>
        </p:txBody>
      </p:sp>
      <p:pic>
        <p:nvPicPr>
          <p:cNvPr id="2050" name="Picture 2" descr="C:\Users\Phil\Pictures\Cogs 187\FreshIveyHome2.jpg"/>
          <p:cNvPicPr>
            <a:picLocks noChangeAspect="1" noChangeArrowheads="1"/>
          </p:cNvPicPr>
          <p:nvPr/>
        </p:nvPicPr>
        <p:blipFill>
          <a:blip r:embed="rId2" cstate="print"/>
          <a:srcRect/>
          <a:stretch>
            <a:fillRect/>
          </a:stretch>
        </p:blipFill>
        <p:spPr bwMode="auto">
          <a:xfrm>
            <a:off x="533400" y="533400"/>
            <a:ext cx="8001000" cy="41052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Interactivity</a:t>
            </a:r>
            <a:endParaRPr lang="en-US" dirty="0"/>
          </a:p>
        </p:txBody>
      </p:sp>
      <p:sp>
        <p:nvSpPr>
          <p:cNvPr id="4" name="Text Placeholder 3"/>
          <p:cNvSpPr>
            <a:spLocks noGrp="1"/>
          </p:cNvSpPr>
          <p:nvPr>
            <p:ph type="body" sz="half" idx="2"/>
          </p:nvPr>
        </p:nvSpPr>
        <p:spPr/>
        <p:txBody>
          <a:bodyPr/>
          <a:lstStyle/>
          <a:p>
            <a:r>
              <a:rPr lang="en-US" dirty="0" smtClean="0"/>
              <a:t>There is not much interactivity on this website. It consists mostly of links and mouse-</a:t>
            </a:r>
            <a:r>
              <a:rPr lang="en-US" dirty="0" err="1" smtClean="0"/>
              <a:t>overs</a:t>
            </a:r>
            <a:r>
              <a:rPr lang="en-US" dirty="0" smtClean="0"/>
              <a:t>.</a:t>
            </a:r>
          </a:p>
          <a:p>
            <a:endParaRPr lang="en-US" dirty="0" smtClean="0"/>
          </a:p>
          <a:p>
            <a:r>
              <a:rPr lang="en-US" dirty="0" smtClean="0"/>
              <a:t>The links mostly bring you to a new page. There are no drop-down menus. However, there are side tabs that may show up on a page.</a:t>
            </a:r>
            <a:endParaRPr lang="en-US" dirty="0"/>
          </a:p>
        </p:txBody>
      </p:sp>
      <p:pic>
        <p:nvPicPr>
          <p:cNvPr id="10242" name="Picture 2" descr="C:\Users\Phil\Pictures\Cogs 187\DesignUKInteractivity.jpg"/>
          <p:cNvPicPr>
            <a:picLocks noChangeAspect="1" noChangeArrowheads="1"/>
          </p:cNvPicPr>
          <p:nvPr/>
        </p:nvPicPr>
        <p:blipFill>
          <a:blip r:embed="rId2" cstate="print"/>
          <a:srcRect/>
          <a:stretch>
            <a:fillRect/>
          </a:stretch>
        </p:blipFill>
        <p:spPr bwMode="auto">
          <a:xfrm>
            <a:off x="3520457" y="990600"/>
            <a:ext cx="5462418" cy="534352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990600"/>
            <a:ext cx="3008313" cy="5135563"/>
          </a:xfrm>
        </p:spPr>
        <p:txBody>
          <a:bodyPr/>
          <a:lstStyle/>
          <a:p>
            <a:r>
              <a:rPr lang="en-US" dirty="0" smtClean="0"/>
              <a:t>Navigation is pretty simple and self-explanatory. </a:t>
            </a:r>
          </a:p>
          <a:p>
            <a:endParaRPr lang="en-US" dirty="0" smtClean="0"/>
          </a:p>
          <a:p>
            <a:r>
              <a:rPr lang="en-US" dirty="0" smtClean="0"/>
              <a:t>The top tab is always there to guide you back a any main page. </a:t>
            </a:r>
          </a:p>
          <a:p>
            <a:endParaRPr lang="en-US" dirty="0" smtClean="0"/>
          </a:p>
          <a:p>
            <a:r>
              <a:rPr lang="en-US" dirty="0" smtClean="0"/>
              <a:t>Within each page there may be a sidebar with more links.</a:t>
            </a:r>
          </a:p>
          <a:p>
            <a:endParaRPr lang="en-US" dirty="0" smtClean="0"/>
          </a:p>
          <a:p>
            <a:r>
              <a:rPr lang="en-US" dirty="0" smtClean="0"/>
              <a:t>One thing is that after selecting a design in the showcase, you cannot return to the page displaying all of them. You can only choose to view the next or previous site. To return to the showcase</a:t>
            </a:r>
            <a:endParaRPr lang="en-US" dirty="0"/>
          </a:p>
        </p:txBody>
      </p:sp>
      <p:pic>
        <p:nvPicPr>
          <p:cNvPr id="5" name="Content Placeholder 4" descr="DesignUKHBrand.jpg"/>
          <p:cNvPicPr>
            <a:picLocks noGrp="1" noChangeAspect="1"/>
          </p:cNvPicPr>
          <p:nvPr>
            <p:ph idx="1"/>
          </p:nvPr>
        </p:nvPicPr>
        <p:blipFill>
          <a:blip r:embed="rId2" cstate="print"/>
          <a:stretch>
            <a:fillRect/>
          </a:stretch>
        </p:blipFill>
        <p:spPr>
          <a:xfrm>
            <a:off x="3733800" y="381000"/>
            <a:ext cx="5111750" cy="4467795"/>
          </a:xfrm>
        </p:spPr>
      </p:pic>
      <p:pic>
        <p:nvPicPr>
          <p:cNvPr id="11266" name="Picture 2" descr="C:\Users\Phil\Pictures\Cogs 187\DesignUKNavigation2.jpg"/>
          <p:cNvPicPr>
            <a:picLocks noChangeAspect="1" noChangeArrowheads="1"/>
          </p:cNvPicPr>
          <p:nvPr/>
        </p:nvPicPr>
        <p:blipFill>
          <a:blip r:embed="rId3" cstate="print"/>
          <a:srcRect/>
          <a:stretch>
            <a:fillRect/>
          </a:stretch>
        </p:blipFill>
        <p:spPr bwMode="auto">
          <a:xfrm>
            <a:off x="304800" y="5791200"/>
            <a:ext cx="8201026" cy="800100"/>
          </a:xfrm>
          <a:prstGeom prst="rect">
            <a:avLst/>
          </a:prstGeom>
          <a:noFill/>
        </p:spPr>
      </p:pic>
      <p:cxnSp>
        <p:nvCxnSpPr>
          <p:cNvPr id="8" name="Straight Arrow Connector 7"/>
          <p:cNvCxnSpPr/>
          <p:nvPr/>
        </p:nvCxnSpPr>
        <p:spPr>
          <a:xfrm flipH="1">
            <a:off x="1371600" y="4572000"/>
            <a:ext cx="381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52600" y="4572000"/>
            <a:ext cx="3048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91200" y="381000"/>
            <a:ext cx="28956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962400" y="1981200"/>
            <a:ext cx="6858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Primary Theory</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www.primarytheory.com</a:t>
            </a:r>
            <a:endParaRPr lang="en-US" dirty="0" smtClean="0"/>
          </a:p>
          <a:p>
            <a:r>
              <a:rPr lang="en-US" dirty="0" smtClean="0"/>
              <a:t>Date Visited: 1/19/12</a:t>
            </a:r>
          </a:p>
          <a:p>
            <a:r>
              <a:rPr lang="en-US" dirty="0" smtClean="0"/>
              <a:t>Layout – Custom (2D Screenshots + Headline &amp; Gallery)</a:t>
            </a:r>
            <a:endParaRPr lang="en-US" dirty="0"/>
          </a:p>
        </p:txBody>
      </p:sp>
      <p:pic>
        <p:nvPicPr>
          <p:cNvPr id="12290" name="Picture 2" descr="C:\Users\Phil\Pictures\Cogs 187\PrimaryTheoryHome.jpg"/>
          <p:cNvPicPr>
            <a:picLocks noChangeAspect="1" noChangeArrowheads="1"/>
          </p:cNvPicPr>
          <p:nvPr/>
        </p:nvPicPr>
        <p:blipFill>
          <a:blip r:embed="rId3" cstate="print"/>
          <a:srcRect/>
          <a:stretch>
            <a:fillRect/>
          </a:stretch>
        </p:blipFill>
        <p:spPr bwMode="auto">
          <a:xfrm>
            <a:off x="1752600" y="228600"/>
            <a:ext cx="5562600" cy="474234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495800"/>
            <a:ext cx="5486400" cy="566738"/>
          </a:xfrm>
        </p:spPr>
        <p:txBody>
          <a:bodyPr/>
          <a:lstStyle/>
          <a:p>
            <a:pPr algn="ctr"/>
            <a:r>
              <a:rPr lang="en-US" dirty="0" smtClean="0"/>
              <a:t>Brand</a:t>
            </a:r>
            <a:endParaRPr lang="en-US" dirty="0"/>
          </a:p>
        </p:txBody>
      </p:sp>
      <p:sp>
        <p:nvSpPr>
          <p:cNvPr id="4" name="Text Placeholder 3"/>
          <p:cNvSpPr>
            <a:spLocks noGrp="1"/>
          </p:cNvSpPr>
          <p:nvPr>
            <p:ph type="body" sz="half" idx="2"/>
          </p:nvPr>
        </p:nvSpPr>
        <p:spPr>
          <a:xfrm>
            <a:off x="1828800" y="5105400"/>
            <a:ext cx="5486400" cy="1143000"/>
          </a:xfrm>
        </p:spPr>
        <p:txBody>
          <a:bodyPr>
            <a:normAutofit fontScale="92500" lnSpcReduction="10000"/>
          </a:bodyPr>
          <a:lstStyle/>
          <a:p>
            <a:r>
              <a:rPr lang="en-US" dirty="0" smtClean="0"/>
              <a:t>Unique – Stresses their focus on originality in design. Part of the history behind their name.</a:t>
            </a:r>
          </a:p>
          <a:p>
            <a:r>
              <a:rPr lang="en-US" dirty="0" smtClean="0"/>
              <a:t>Clean – Not too flashy. Simple background and color scheme. </a:t>
            </a:r>
          </a:p>
          <a:p>
            <a:r>
              <a:rPr lang="en-US" dirty="0" smtClean="0"/>
              <a:t>Experienced – Their showcase is very broad, demonstrating the diversity among their works.</a:t>
            </a:r>
            <a:endParaRPr lang="en-US" dirty="0"/>
          </a:p>
        </p:txBody>
      </p:sp>
      <p:pic>
        <p:nvPicPr>
          <p:cNvPr id="13314" name="Picture 2" descr="C:\Users\Phil\Pictures\Cogs 187\PrimaryTheoryBrand.jpg"/>
          <p:cNvPicPr>
            <a:picLocks noChangeAspect="1" noChangeArrowheads="1"/>
          </p:cNvPicPr>
          <p:nvPr/>
        </p:nvPicPr>
        <p:blipFill>
          <a:blip r:embed="rId2" cstate="print"/>
          <a:srcRect/>
          <a:stretch>
            <a:fillRect/>
          </a:stretch>
        </p:blipFill>
        <p:spPr bwMode="auto">
          <a:xfrm>
            <a:off x="1447800" y="152400"/>
            <a:ext cx="6446838" cy="4541369"/>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5397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715000" y="914400"/>
            <a:ext cx="3008313" cy="2209800"/>
          </a:xfrm>
        </p:spPr>
        <p:txBody>
          <a:bodyPr/>
          <a:lstStyle/>
          <a:p>
            <a:r>
              <a:rPr lang="en-US" dirty="0" smtClean="0"/>
              <a:t>The top tab guides you to every page.</a:t>
            </a:r>
          </a:p>
          <a:p>
            <a:endParaRPr lang="en-US" dirty="0" smtClean="0"/>
          </a:p>
          <a:p>
            <a:r>
              <a:rPr lang="en-US" dirty="0" smtClean="0"/>
              <a:t>There are two showcases both in this side-scrolling grid format. Selecting a photo will bring you to a video which will run you through the website they designed. There is also a link to the website itself.</a:t>
            </a:r>
            <a:endParaRPr lang="en-US" dirty="0"/>
          </a:p>
        </p:txBody>
      </p:sp>
      <p:pic>
        <p:nvPicPr>
          <p:cNvPr id="14338" name="Picture 2" descr="C:\Users\Phil\Pictures\Cogs 187\PrimaryTheoryFunctionality1.jpg"/>
          <p:cNvPicPr>
            <a:picLocks noChangeAspect="1" noChangeArrowheads="1"/>
          </p:cNvPicPr>
          <p:nvPr/>
        </p:nvPicPr>
        <p:blipFill>
          <a:blip r:embed="rId2" cstate="print"/>
          <a:srcRect/>
          <a:stretch>
            <a:fillRect/>
          </a:stretch>
        </p:blipFill>
        <p:spPr bwMode="auto">
          <a:xfrm>
            <a:off x="228600" y="381000"/>
            <a:ext cx="5241772" cy="4524148"/>
          </a:xfrm>
          <a:prstGeom prst="rect">
            <a:avLst/>
          </a:prstGeom>
          <a:noFill/>
        </p:spPr>
      </p:pic>
      <p:pic>
        <p:nvPicPr>
          <p:cNvPr id="14340" name="Picture 4" descr="C:\Users\Phil\Pictures\Cogs 187\PrimaryTheoryFunctionality2.jpg"/>
          <p:cNvPicPr>
            <a:picLocks noChangeAspect="1" noChangeArrowheads="1"/>
          </p:cNvPicPr>
          <p:nvPr/>
        </p:nvPicPr>
        <p:blipFill>
          <a:blip r:embed="rId3" cstate="print"/>
          <a:srcRect/>
          <a:stretch>
            <a:fillRect/>
          </a:stretch>
        </p:blipFill>
        <p:spPr bwMode="auto">
          <a:xfrm>
            <a:off x="4724400" y="2971800"/>
            <a:ext cx="3890963" cy="3614078"/>
          </a:xfrm>
          <a:prstGeom prst="rect">
            <a:avLst/>
          </a:prstGeom>
          <a:noFill/>
          <a:ln>
            <a:solidFill>
              <a:schemeClr val="accent1"/>
            </a:solidFill>
          </a:ln>
        </p:spPr>
      </p:pic>
      <p:cxnSp>
        <p:nvCxnSpPr>
          <p:cNvPr id="9" name="Straight Connector 8"/>
          <p:cNvCxnSpPr/>
          <p:nvPr/>
        </p:nvCxnSpPr>
        <p:spPr>
          <a:xfrm flipV="1">
            <a:off x="2362200" y="2971800"/>
            <a:ext cx="2362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62200" y="4419600"/>
            <a:ext cx="2362200" cy="21336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3400" y="5410200"/>
            <a:ext cx="3657600" cy="954107"/>
          </a:xfrm>
          <a:prstGeom prst="rect">
            <a:avLst/>
          </a:prstGeom>
          <a:noFill/>
        </p:spPr>
        <p:txBody>
          <a:bodyPr wrap="square" rtlCol="0">
            <a:spAutoFit/>
          </a:bodyPr>
          <a:lstStyle/>
          <a:p>
            <a:r>
              <a:rPr lang="en-US" sz="1400" dirty="0" smtClean="0"/>
              <a:t>I also enjoyed that they have a page for customer feedback. I had not seen one yet. It is very effective for showing how well they can do their job.</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175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447800"/>
            <a:ext cx="3008313" cy="4678363"/>
          </a:xfrm>
        </p:spPr>
        <p:txBody>
          <a:bodyPr/>
          <a:lstStyle/>
          <a:p>
            <a:endParaRPr lang="en-US" dirty="0" smtClean="0"/>
          </a:p>
          <a:p>
            <a:endParaRPr lang="en-US" dirty="0" smtClean="0"/>
          </a:p>
          <a:p>
            <a:r>
              <a:rPr lang="en-US" dirty="0" smtClean="0"/>
              <a:t>The top tab has a drop-down menu when you hover your mouse over it. Your selection is also highlighted during mouse-over.</a:t>
            </a:r>
          </a:p>
          <a:p>
            <a:endParaRPr lang="en-US" dirty="0" smtClean="0"/>
          </a:p>
          <a:p>
            <a:r>
              <a:rPr lang="en-US" dirty="0" smtClean="0"/>
              <a:t>The showcase is displayed by a grid with a side-scrolling bar.</a:t>
            </a:r>
          </a:p>
          <a:p>
            <a:endParaRPr lang="en-US" dirty="0" smtClean="0"/>
          </a:p>
          <a:p>
            <a:r>
              <a:rPr lang="en-US" dirty="0" smtClean="0"/>
              <a:t>Each link will bring you to a new page, but the top tabs remain.</a:t>
            </a:r>
          </a:p>
          <a:p>
            <a:endParaRPr lang="en-US" dirty="0" smtClean="0"/>
          </a:p>
          <a:p>
            <a:r>
              <a:rPr lang="en-US" dirty="0" smtClean="0"/>
              <a:t>Each page for their work has a video that auto-plays.</a:t>
            </a:r>
          </a:p>
        </p:txBody>
      </p:sp>
      <p:pic>
        <p:nvPicPr>
          <p:cNvPr id="15362" name="Picture 2" descr="C:\Users\Phil\Pictures\Cogs 187\PrimaryTheoryInteractivity.jpg"/>
          <p:cNvPicPr>
            <a:picLocks noChangeAspect="1" noChangeArrowheads="1"/>
          </p:cNvPicPr>
          <p:nvPr/>
        </p:nvPicPr>
        <p:blipFill>
          <a:blip r:embed="rId2" cstate="print"/>
          <a:srcRect/>
          <a:stretch>
            <a:fillRect/>
          </a:stretch>
        </p:blipFill>
        <p:spPr bwMode="auto">
          <a:xfrm>
            <a:off x="3581400" y="1219200"/>
            <a:ext cx="5189570" cy="4616450"/>
          </a:xfrm>
          <a:prstGeom prst="rect">
            <a:avLst/>
          </a:prstGeom>
          <a:noFill/>
        </p:spPr>
      </p:pic>
      <p:sp>
        <p:nvSpPr>
          <p:cNvPr id="6" name="Rounded Rectangle 5"/>
          <p:cNvSpPr/>
          <p:nvPr/>
        </p:nvSpPr>
        <p:spPr>
          <a:xfrm>
            <a:off x="7772400" y="1143000"/>
            <a:ext cx="990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876800" y="1752600"/>
            <a:ext cx="2590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3008313" cy="5207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304800" y="1447800"/>
            <a:ext cx="3008313" cy="4691063"/>
          </a:xfrm>
        </p:spPr>
        <p:txBody>
          <a:bodyPr/>
          <a:lstStyle/>
          <a:p>
            <a:r>
              <a:rPr lang="en-US" dirty="0" smtClean="0"/>
              <a:t>The top tab is always there to direct you back to the main pages.</a:t>
            </a:r>
          </a:p>
          <a:p>
            <a:endParaRPr lang="en-US" dirty="0" smtClean="0"/>
          </a:p>
          <a:p>
            <a:r>
              <a:rPr lang="en-US" dirty="0" smtClean="0"/>
              <a:t>When you are in a page under one of the main tabs, the tab’s name will change into the name of the page you are on.</a:t>
            </a:r>
          </a:p>
          <a:p>
            <a:endParaRPr lang="en-US" dirty="0" smtClean="0"/>
          </a:p>
          <a:p>
            <a:r>
              <a:rPr lang="en-US" dirty="0" smtClean="0"/>
              <a:t>One problem I found is that some of the links are dead. Or they simply lead you back to the web design page. I don’t know if their site is unfinished, but it was very confusing.</a:t>
            </a:r>
            <a:endParaRPr lang="en-US" dirty="0"/>
          </a:p>
        </p:txBody>
      </p:sp>
      <p:pic>
        <p:nvPicPr>
          <p:cNvPr id="16386" name="Picture 2" descr="C:\Users\Phil\Pictures\Cogs 187\PrimaryTheoryNavigation.jpg"/>
          <p:cNvPicPr>
            <a:picLocks noChangeAspect="1" noChangeArrowheads="1"/>
          </p:cNvPicPr>
          <p:nvPr/>
        </p:nvPicPr>
        <p:blipFill>
          <a:blip r:embed="rId2" cstate="print"/>
          <a:srcRect/>
          <a:stretch>
            <a:fillRect/>
          </a:stretch>
        </p:blipFill>
        <p:spPr bwMode="auto">
          <a:xfrm>
            <a:off x="3352800" y="914400"/>
            <a:ext cx="5486400" cy="4053689"/>
          </a:xfrm>
          <a:prstGeom prst="rect">
            <a:avLst/>
          </a:prstGeom>
          <a:noFill/>
        </p:spPr>
      </p:pic>
      <p:pic>
        <p:nvPicPr>
          <p:cNvPr id="16387" name="Picture 3" descr="C:\Users\Phil\Pictures\Cogs 187\PrimaryTheoryNavigation2.jpg"/>
          <p:cNvPicPr>
            <a:picLocks noChangeAspect="1" noChangeArrowheads="1"/>
          </p:cNvPicPr>
          <p:nvPr/>
        </p:nvPicPr>
        <p:blipFill>
          <a:blip r:embed="rId3" cstate="print"/>
          <a:srcRect/>
          <a:stretch>
            <a:fillRect/>
          </a:stretch>
        </p:blipFill>
        <p:spPr bwMode="auto">
          <a:xfrm>
            <a:off x="381000" y="4572000"/>
            <a:ext cx="2887663" cy="2120011"/>
          </a:xfrm>
          <a:prstGeom prst="rect">
            <a:avLst/>
          </a:prstGeom>
          <a:noFill/>
          <a:ln>
            <a:solidFill>
              <a:schemeClr val="accent1"/>
            </a:solidFill>
          </a:ln>
        </p:spPr>
      </p:pic>
      <p:sp>
        <p:nvSpPr>
          <p:cNvPr id="7" name="Rounded Rectangle 6"/>
          <p:cNvSpPr/>
          <p:nvPr/>
        </p:nvSpPr>
        <p:spPr>
          <a:xfrm>
            <a:off x="3352800" y="4038600"/>
            <a:ext cx="6096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7" idx="3"/>
          </p:cNvCxnSpPr>
          <p:nvPr/>
        </p:nvCxnSpPr>
        <p:spPr>
          <a:xfrm flipH="1">
            <a:off x="3276600" y="4114800"/>
            <a:ext cx="685800" cy="25908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352800" y="3429000"/>
            <a:ext cx="8382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hil\Pictures\Cogs 187\PrimaryTheoryFunctionality1.jpg"/>
          <p:cNvPicPr>
            <a:picLocks noChangeAspect="1" noChangeArrowheads="1"/>
          </p:cNvPicPr>
          <p:nvPr/>
        </p:nvPicPr>
        <p:blipFill>
          <a:blip r:embed="rId4" cstate="print"/>
          <a:srcRect/>
          <a:stretch>
            <a:fillRect/>
          </a:stretch>
        </p:blipFill>
        <p:spPr bwMode="auto">
          <a:xfrm>
            <a:off x="5398113" y="3657600"/>
            <a:ext cx="3501259" cy="3021920"/>
          </a:xfrm>
          <a:prstGeom prst="rect">
            <a:avLst/>
          </a:prstGeom>
          <a:noFill/>
        </p:spPr>
      </p:pic>
      <p:cxnSp>
        <p:nvCxnSpPr>
          <p:cNvPr id="15" name="Straight Connector 14"/>
          <p:cNvCxnSpPr/>
          <p:nvPr/>
        </p:nvCxnSpPr>
        <p:spPr>
          <a:xfrm>
            <a:off x="4191000" y="3657600"/>
            <a:ext cx="1219200" cy="297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91000" y="3429000"/>
            <a:ext cx="1143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p:cNvCxnSpPr>
          <p:nvPr/>
        </p:nvCxnSpPr>
        <p:spPr>
          <a:xfrm flipH="1">
            <a:off x="3276600" y="4114800"/>
            <a:ext cx="76200" cy="457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a:t>
            </a:r>
            <a:r>
              <a:rPr lang="en-US" dirty="0" err="1" smtClean="0"/>
              <a:t>Anberlin</a:t>
            </a:r>
            <a:r>
              <a:rPr lang="en-US" dirty="0" smtClean="0"/>
              <a:t> </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www.anberlin.com</a:t>
            </a:r>
            <a:endParaRPr lang="en-US" dirty="0" smtClean="0"/>
          </a:p>
          <a:p>
            <a:r>
              <a:rPr lang="en-US" dirty="0" smtClean="0"/>
              <a:t>Date Visited: 1/19/12</a:t>
            </a:r>
          </a:p>
          <a:p>
            <a:r>
              <a:rPr lang="en-US" dirty="0" smtClean="0"/>
              <a:t>Layout: Full Screen Photo</a:t>
            </a:r>
            <a:endParaRPr lang="en-US" dirty="0"/>
          </a:p>
        </p:txBody>
      </p:sp>
      <p:pic>
        <p:nvPicPr>
          <p:cNvPr id="17410" name="Picture 2" descr="C:\Users\Phil\Pictures\Cogs 187\AnberlinHome.jpg"/>
          <p:cNvPicPr>
            <a:picLocks noChangeAspect="1" noChangeArrowheads="1"/>
          </p:cNvPicPr>
          <p:nvPr/>
        </p:nvPicPr>
        <p:blipFill>
          <a:blip r:embed="rId3" cstate="print"/>
          <a:srcRect/>
          <a:stretch>
            <a:fillRect/>
          </a:stretch>
        </p:blipFill>
        <p:spPr bwMode="auto">
          <a:xfrm>
            <a:off x="1066800" y="152400"/>
            <a:ext cx="7464311" cy="4751219"/>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572000"/>
            <a:ext cx="5486400" cy="609600"/>
          </a:xfrm>
        </p:spPr>
        <p:txBody>
          <a:bodyPr>
            <a:normAutofit/>
          </a:bodyPr>
          <a:lstStyle/>
          <a:p>
            <a:pPr algn="ctr"/>
            <a:r>
              <a:rPr lang="en-US" dirty="0" smtClean="0"/>
              <a:t>Brand</a:t>
            </a:r>
            <a:endParaRPr lang="en-US" dirty="0"/>
          </a:p>
        </p:txBody>
      </p:sp>
      <p:sp>
        <p:nvSpPr>
          <p:cNvPr id="4" name="Text Placeholder 3"/>
          <p:cNvSpPr>
            <a:spLocks noGrp="1"/>
          </p:cNvSpPr>
          <p:nvPr>
            <p:ph type="body" sz="half" idx="2"/>
          </p:nvPr>
        </p:nvSpPr>
        <p:spPr>
          <a:xfrm>
            <a:off x="1792288" y="5181600"/>
            <a:ext cx="5486400" cy="1143000"/>
          </a:xfrm>
        </p:spPr>
        <p:txBody>
          <a:bodyPr>
            <a:normAutofit lnSpcReduction="10000"/>
          </a:bodyPr>
          <a:lstStyle/>
          <a:p>
            <a:r>
              <a:rPr lang="en-US" dirty="0" smtClean="0"/>
              <a:t>Professional – The front page shows their discography and store right away.</a:t>
            </a:r>
            <a:endParaRPr lang="en-US" dirty="0" smtClean="0"/>
          </a:p>
          <a:p>
            <a:r>
              <a:rPr lang="en-US" dirty="0" smtClean="0"/>
              <a:t>Social – They advertise themselves in a way so that you can check them out. Including a forum.</a:t>
            </a:r>
          </a:p>
          <a:p>
            <a:r>
              <a:rPr lang="en-US" dirty="0" smtClean="0"/>
              <a:t>Friendly – Their news posts are friendly and fun.</a:t>
            </a:r>
            <a:endParaRPr lang="en-US" dirty="0"/>
          </a:p>
        </p:txBody>
      </p:sp>
      <p:pic>
        <p:nvPicPr>
          <p:cNvPr id="18434" name="Picture 2" descr="C:\Users\Phil\Pictures\Cogs 187\AnberlinBrand.jpg"/>
          <p:cNvPicPr>
            <a:picLocks noChangeAspect="1" noChangeArrowheads="1"/>
          </p:cNvPicPr>
          <p:nvPr/>
        </p:nvPicPr>
        <p:blipFill>
          <a:blip r:embed="rId2" cstate="print"/>
          <a:srcRect/>
          <a:stretch>
            <a:fillRect/>
          </a:stretch>
        </p:blipFill>
        <p:spPr bwMode="auto">
          <a:xfrm>
            <a:off x="914400" y="152400"/>
            <a:ext cx="7402300" cy="4599862"/>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990600"/>
            <a:ext cx="3008313" cy="4691063"/>
          </a:xfrm>
        </p:spPr>
        <p:txBody>
          <a:bodyPr/>
          <a:lstStyle/>
          <a:p>
            <a:r>
              <a:rPr lang="en-US" dirty="0" smtClean="0"/>
              <a:t>The tab on the top is always present.</a:t>
            </a:r>
          </a:p>
          <a:p>
            <a:endParaRPr lang="en-US" dirty="0" smtClean="0"/>
          </a:p>
          <a:p>
            <a:r>
              <a:rPr lang="en-US" dirty="0" smtClean="0"/>
              <a:t>The show details are displayed with links to the location and tickets. I don’t know why the ticket link is displayed twice though.</a:t>
            </a:r>
            <a:endParaRPr lang="en-US" dirty="0"/>
          </a:p>
        </p:txBody>
      </p:sp>
      <p:pic>
        <p:nvPicPr>
          <p:cNvPr id="19458" name="Picture 2" descr="C:\Users\Phil\Pictures\Cogs 187\AnberlinFunctionality1.jpg"/>
          <p:cNvPicPr>
            <a:picLocks noChangeAspect="1" noChangeArrowheads="1"/>
          </p:cNvPicPr>
          <p:nvPr/>
        </p:nvPicPr>
        <p:blipFill>
          <a:blip r:embed="rId2" cstate="print"/>
          <a:srcRect/>
          <a:stretch>
            <a:fillRect/>
          </a:stretch>
        </p:blipFill>
        <p:spPr bwMode="auto">
          <a:xfrm>
            <a:off x="3585266" y="685800"/>
            <a:ext cx="5327161" cy="3492357"/>
          </a:xfrm>
          <a:prstGeom prst="rect">
            <a:avLst/>
          </a:prstGeom>
          <a:noFill/>
        </p:spPr>
      </p:pic>
      <p:pic>
        <p:nvPicPr>
          <p:cNvPr id="19459" name="Picture 3" descr="C:\Users\Phil\Pictures\Cogs 187\AnberlinFunctionality2.jpg"/>
          <p:cNvPicPr>
            <a:picLocks noChangeAspect="1" noChangeArrowheads="1"/>
          </p:cNvPicPr>
          <p:nvPr/>
        </p:nvPicPr>
        <p:blipFill>
          <a:blip r:embed="rId3" cstate="print"/>
          <a:srcRect/>
          <a:stretch>
            <a:fillRect/>
          </a:stretch>
        </p:blipFill>
        <p:spPr bwMode="auto">
          <a:xfrm>
            <a:off x="304800" y="2514600"/>
            <a:ext cx="3218752" cy="4057650"/>
          </a:xfrm>
          <a:prstGeom prst="rect">
            <a:avLst/>
          </a:prstGeom>
          <a:noFill/>
        </p:spPr>
      </p:pic>
      <p:sp>
        <p:nvSpPr>
          <p:cNvPr id="7" name="TextBox 6"/>
          <p:cNvSpPr txBox="1"/>
          <p:nvPr/>
        </p:nvSpPr>
        <p:spPr>
          <a:xfrm>
            <a:off x="3733800" y="4419600"/>
            <a:ext cx="5029200" cy="1600438"/>
          </a:xfrm>
          <a:prstGeom prst="rect">
            <a:avLst/>
          </a:prstGeom>
          <a:noFill/>
        </p:spPr>
        <p:txBody>
          <a:bodyPr wrap="square" rtlCol="0">
            <a:spAutoFit/>
          </a:bodyPr>
          <a:lstStyle/>
          <a:p>
            <a:r>
              <a:rPr lang="en-US" sz="1400" dirty="0" smtClean="0"/>
              <a:t>The pictures under the store can be selected for more details on the product. It will bring you to their store’s page.</a:t>
            </a:r>
          </a:p>
          <a:p>
            <a:endParaRPr lang="en-US" sz="1400" dirty="0" smtClean="0"/>
          </a:p>
          <a:p>
            <a:r>
              <a:rPr lang="en-US" sz="1400" dirty="0" smtClean="0"/>
              <a:t>Their discography shows all their songs and albums. You can only listen to their most recent album though.</a:t>
            </a:r>
          </a:p>
          <a:p>
            <a:endParaRPr lang="en-US" sz="1400" dirty="0" smtClean="0"/>
          </a:p>
          <a:p>
            <a:r>
              <a:rPr lang="en-US" sz="1400" dirty="0" smtClean="0"/>
              <a:t>You can select the album cover to purchase them from iTunes.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Functionality</a:t>
            </a:r>
            <a:endParaRPr lang="en-US" dirty="0"/>
          </a:p>
        </p:txBody>
      </p:sp>
      <p:pic>
        <p:nvPicPr>
          <p:cNvPr id="7" name="Content Placeholder 6" descr="FreshIveyFunctionality.jpg"/>
          <p:cNvPicPr>
            <a:picLocks noGrp="1" noChangeAspect="1"/>
          </p:cNvPicPr>
          <p:nvPr>
            <p:ph idx="1"/>
          </p:nvPr>
        </p:nvPicPr>
        <p:blipFill>
          <a:blip r:embed="rId2" cstate="print"/>
          <a:stretch>
            <a:fillRect/>
          </a:stretch>
        </p:blipFill>
        <p:spPr>
          <a:xfrm>
            <a:off x="3657600" y="3505200"/>
            <a:ext cx="5111750" cy="2626872"/>
          </a:xfrm>
        </p:spPr>
      </p:pic>
      <p:sp>
        <p:nvSpPr>
          <p:cNvPr id="6" name="Text Placeholder 5"/>
          <p:cNvSpPr>
            <a:spLocks noGrp="1"/>
          </p:cNvSpPr>
          <p:nvPr>
            <p:ph type="body" sz="half" idx="2"/>
          </p:nvPr>
        </p:nvSpPr>
        <p:spPr/>
        <p:txBody>
          <a:bodyPr/>
          <a:lstStyle/>
          <a:p>
            <a:pPr algn="just"/>
            <a:r>
              <a:rPr lang="en-US" dirty="0" smtClean="0"/>
              <a:t>There is an interesting side-scrolling function for viewing images. The only problem I see is that the scroll bar auto-centers itself when you select it, which also moves the image. It makes it seem choppy. However, when the page is first loaded, </a:t>
            </a:r>
            <a:r>
              <a:rPr lang="en-US" dirty="0"/>
              <a:t>i</a:t>
            </a:r>
            <a:r>
              <a:rPr lang="en-US" dirty="0" smtClean="0"/>
              <a:t>t moves with mouse scrolling if you have a wheel.</a:t>
            </a:r>
          </a:p>
          <a:p>
            <a:pPr algn="just"/>
            <a:endParaRPr lang="en-US" dirty="0"/>
          </a:p>
          <a:p>
            <a:pPr algn="just"/>
            <a:r>
              <a:rPr lang="en-US" dirty="0" smtClean="0"/>
              <a:t>The 3 Tabs showcase different types of photos.</a:t>
            </a:r>
          </a:p>
          <a:p>
            <a:pPr algn="just"/>
            <a:endParaRPr lang="en-US" dirty="0"/>
          </a:p>
          <a:p>
            <a:pPr algn="just"/>
            <a:r>
              <a:rPr lang="en-US" dirty="0" smtClean="0"/>
              <a:t>You cannot enlarge the images.  However, they are already pretty big, so it’s not really a problem.</a:t>
            </a:r>
            <a:endParaRPr lang="en-US" dirty="0"/>
          </a:p>
        </p:txBody>
      </p:sp>
      <p:pic>
        <p:nvPicPr>
          <p:cNvPr id="3074" name="Picture 2" descr="C:\Users\Phil\Pictures\Cogs 187\FreshIveyFunctionality1.jpg"/>
          <p:cNvPicPr>
            <a:picLocks noChangeAspect="1" noChangeArrowheads="1"/>
          </p:cNvPicPr>
          <p:nvPr/>
        </p:nvPicPr>
        <p:blipFill>
          <a:blip r:embed="rId3" cstate="print"/>
          <a:srcRect/>
          <a:stretch>
            <a:fillRect/>
          </a:stretch>
        </p:blipFill>
        <p:spPr bwMode="auto">
          <a:xfrm>
            <a:off x="3657600" y="609600"/>
            <a:ext cx="5105400" cy="2620385"/>
          </a:xfrm>
          <a:prstGeom prst="rect">
            <a:avLst/>
          </a:prstGeom>
          <a:noFill/>
        </p:spPr>
      </p:pic>
      <p:cxnSp>
        <p:nvCxnSpPr>
          <p:cNvPr id="10" name="Straight Arrow Connector 9"/>
          <p:cNvCxnSpPr/>
          <p:nvPr/>
        </p:nvCxnSpPr>
        <p:spPr>
          <a:xfrm>
            <a:off x="3429000" y="3581400"/>
            <a:ext cx="2971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3505200" y="2362200"/>
            <a:ext cx="838200" cy="762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8699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295400"/>
            <a:ext cx="3008313" cy="4830763"/>
          </a:xfrm>
        </p:spPr>
        <p:txBody>
          <a:bodyPr/>
          <a:lstStyle/>
          <a:p>
            <a:r>
              <a:rPr lang="en-US" dirty="0" smtClean="0"/>
              <a:t>Most interaction on the site is done through links. Everything lights up or gains color after a mouse-over.</a:t>
            </a:r>
          </a:p>
          <a:p>
            <a:endParaRPr lang="en-US" dirty="0" smtClean="0"/>
          </a:p>
          <a:p>
            <a:r>
              <a:rPr lang="en-US" dirty="0" smtClean="0"/>
              <a:t>Clicking on the store will bring you to their store page, which is separate.</a:t>
            </a:r>
          </a:p>
          <a:p>
            <a:endParaRPr lang="en-US" dirty="0" smtClean="0"/>
          </a:p>
          <a:p>
            <a:r>
              <a:rPr lang="en-US" dirty="0" smtClean="0"/>
              <a:t>You can choose to play songs from their latest album.</a:t>
            </a:r>
          </a:p>
          <a:p>
            <a:endParaRPr lang="en-US" dirty="0" smtClean="0"/>
          </a:p>
          <a:p>
            <a:r>
              <a:rPr lang="en-US" dirty="0" smtClean="0"/>
              <a:t>Some of their pages have options to hide or show info.</a:t>
            </a:r>
          </a:p>
        </p:txBody>
      </p:sp>
      <p:pic>
        <p:nvPicPr>
          <p:cNvPr id="20482" name="Picture 2" descr="C:\Users\Phil\Pictures\Cogs 187\AnberlinInteractivity.jpg"/>
          <p:cNvPicPr>
            <a:picLocks noChangeAspect="1" noChangeArrowheads="1"/>
          </p:cNvPicPr>
          <p:nvPr/>
        </p:nvPicPr>
        <p:blipFill>
          <a:blip r:embed="rId2" cstate="print"/>
          <a:srcRect/>
          <a:stretch>
            <a:fillRect/>
          </a:stretch>
        </p:blipFill>
        <p:spPr bwMode="auto">
          <a:xfrm>
            <a:off x="3581400" y="533400"/>
            <a:ext cx="5334000" cy="58388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0" y="228600"/>
            <a:ext cx="3008313" cy="11620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791200" y="1524000"/>
            <a:ext cx="3008313" cy="4691063"/>
          </a:xfrm>
        </p:spPr>
        <p:txBody>
          <a:bodyPr/>
          <a:lstStyle/>
          <a:p>
            <a:r>
              <a:rPr lang="en-US" dirty="0" smtClean="0"/>
              <a:t>The top tab will always guide you to any page you want to go.</a:t>
            </a:r>
          </a:p>
          <a:p>
            <a:endParaRPr lang="en-US" dirty="0" smtClean="0"/>
          </a:p>
          <a:p>
            <a:r>
              <a:rPr lang="en-US" dirty="0" smtClean="0"/>
              <a:t>The Store and Forum links bring you to and window. I personally didn’t like this.</a:t>
            </a:r>
          </a:p>
          <a:p>
            <a:endParaRPr lang="en-US" dirty="0" smtClean="0"/>
          </a:p>
          <a:p>
            <a:r>
              <a:rPr lang="en-US" dirty="0" smtClean="0"/>
              <a:t>One </a:t>
            </a:r>
            <a:r>
              <a:rPr lang="en-US" dirty="0" smtClean="0"/>
              <a:t>problem I saw is that the Store and Discography sections are present on almost every page, which shows me that they don’t have much else to fill the page.</a:t>
            </a:r>
          </a:p>
          <a:p>
            <a:endParaRPr lang="en-US" dirty="0"/>
          </a:p>
        </p:txBody>
      </p:sp>
      <p:pic>
        <p:nvPicPr>
          <p:cNvPr id="21506" name="Picture 2" descr="C:\Users\Phil\Pictures\Cogs 187\AnberlinNavigation.jpg"/>
          <p:cNvPicPr>
            <a:picLocks noChangeAspect="1" noChangeArrowheads="1"/>
          </p:cNvPicPr>
          <p:nvPr/>
        </p:nvPicPr>
        <p:blipFill>
          <a:blip r:embed="rId2" cstate="print"/>
          <a:srcRect/>
          <a:stretch>
            <a:fillRect/>
          </a:stretch>
        </p:blipFill>
        <p:spPr bwMode="auto">
          <a:xfrm>
            <a:off x="381000" y="990600"/>
            <a:ext cx="5127308" cy="3182938"/>
          </a:xfrm>
          <a:prstGeom prst="rect">
            <a:avLst/>
          </a:prstGeom>
          <a:noFill/>
        </p:spPr>
      </p:pic>
      <p:pic>
        <p:nvPicPr>
          <p:cNvPr id="21507" name="Picture 3" descr="C:\Users\Phil\Pictures\Cogs 187\AnberlinNavigation2.jpg"/>
          <p:cNvPicPr>
            <a:picLocks noChangeAspect="1" noChangeArrowheads="1"/>
          </p:cNvPicPr>
          <p:nvPr/>
        </p:nvPicPr>
        <p:blipFill>
          <a:blip r:embed="rId3" cstate="print"/>
          <a:srcRect/>
          <a:stretch>
            <a:fillRect/>
          </a:stretch>
        </p:blipFill>
        <p:spPr bwMode="auto">
          <a:xfrm>
            <a:off x="1524000" y="3429000"/>
            <a:ext cx="4176018" cy="3275977"/>
          </a:xfrm>
          <a:prstGeom prst="rect">
            <a:avLst/>
          </a:prstGeom>
          <a:noFill/>
          <a:ln>
            <a:solidFill>
              <a:schemeClr val="accent1"/>
            </a:solidFill>
          </a:ln>
        </p:spPr>
      </p:pic>
      <p:sp>
        <p:nvSpPr>
          <p:cNvPr id="8" name="Rounded Rectangle 7"/>
          <p:cNvSpPr/>
          <p:nvPr/>
        </p:nvSpPr>
        <p:spPr>
          <a:xfrm>
            <a:off x="2590800" y="990600"/>
            <a:ext cx="3048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p:cNvCxnSpPr>
          <p:nvPr/>
        </p:nvCxnSpPr>
        <p:spPr>
          <a:xfrm flipH="1">
            <a:off x="1524000" y="1104900"/>
            <a:ext cx="1066800" cy="2324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3"/>
          </p:cNvCxnSpPr>
          <p:nvPr/>
        </p:nvCxnSpPr>
        <p:spPr>
          <a:xfrm>
            <a:off x="2895600" y="1104900"/>
            <a:ext cx="2819400" cy="23241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Jessica </a:t>
            </a:r>
            <a:r>
              <a:rPr lang="en-US" dirty="0" err="1" smtClean="0"/>
              <a:t>Greenwalt</a:t>
            </a:r>
            <a:r>
              <a:rPr lang="en-US" dirty="0" smtClean="0"/>
              <a:t> – Freelance Graphic Designer</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www.jgreenwalt.com</a:t>
            </a:r>
            <a:endParaRPr lang="en-US" dirty="0" smtClean="0"/>
          </a:p>
          <a:p>
            <a:r>
              <a:rPr lang="en-US" dirty="0" smtClean="0"/>
              <a:t>Date Visited: 1/19/12</a:t>
            </a:r>
          </a:p>
          <a:p>
            <a:r>
              <a:rPr lang="en-US" dirty="0" smtClean="0"/>
              <a:t>Layout:  Four Boxes</a:t>
            </a:r>
            <a:endParaRPr lang="en-US" dirty="0"/>
          </a:p>
        </p:txBody>
      </p:sp>
      <p:pic>
        <p:nvPicPr>
          <p:cNvPr id="22530" name="Picture 2" descr="C:\Users\Phil\Pictures\Cogs 187\JGHome.jpg"/>
          <p:cNvPicPr>
            <a:picLocks noChangeAspect="1" noChangeArrowheads="1"/>
          </p:cNvPicPr>
          <p:nvPr/>
        </p:nvPicPr>
        <p:blipFill>
          <a:blip r:embed="rId3" cstate="print"/>
          <a:srcRect/>
          <a:stretch>
            <a:fillRect/>
          </a:stretch>
        </p:blipFill>
        <p:spPr bwMode="auto">
          <a:xfrm>
            <a:off x="1752600" y="152400"/>
            <a:ext cx="5597525" cy="4795954"/>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Skilled – The front page showcases some of her work. She also has awards to boast with.</a:t>
            </a:r>
          </a:p>
          <a:p>
            <a:r>
              <a:rPr lang="en-US" dirty="0" smtClean="0"/>
              <a:t>Friendly –  She acts approachable and easy-going.  She allows comments.</a:t>
            </a:r>
          </a:p>
          <a:p>
            <a:r>
              <a:rPr lang="en-US" dirty="0" smtClean="0"/>
              <a:t>Diverse – Has a lot of different style available to use.</a:t>
            </a:r>
            <a:endParaRPr lang="en-US" dirty="0"/>
          </a:p>
        </p:txBody>
      </p:sp>
      <p:pic>
        <p:nvPicPr>
          <p:cNvPr id="23554" name="Picture 2" descr="C:\Users\Phil\Pictures\Cogs 187\JGBrand.jpg"/>
          <p:cNvPicPr>
            <a:picLocks noChangeAspect="1" noChangeArrowheads="1"/>
          </p:cNvPicPr>
          <p:nvPr/>
        </p:nvPicPr>
        <p:blipFill>
          <a:blip r:embed="rId2" cstate="print"/>
          <a:srcRect/>
          <a:stretch>
            <a:fillRect/>
          </a:stretch>
        </p:blipFill>
        <p:spPr bwMode="auto">
          <a:xfrm>
            <a:off x="2362200" y="152400"/>
            <a:ext cx="4276159" cy="4845906"/>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304800"/>
            <a:ext cx="3008313" cy="60960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638800" y="990600"/>
            <a:ext cx="3008313" cy="4691063"/>
          </a:xfrm>
        </p:spPr>
        <p:txBody>
          <a:bodyPr/>
          <a:lstStyle/>
          <a:p>
            <a:r>
              <a:rPr lang="en-US" dirty="0" smtClean="0"/>
              <a:t>The links on the top tab and side tabs show everything on the site. </a:t>
            </a:r>
          </a:p>
          <a:p>
            <a:endParaRPr lang="en-US" dirty="0" smtClean="0"/>
          </a:p>
          <a:p>
            <a:r>
              <a:rPr lang="en-US" dirty="0" smtClean="0"/>
              <a:t>Selecting a design will bring you to a picture of the site.</a:t>
            </a:r>
            <a:endParaRPr lang="en-US" dirty="0"/>
          </a:p>
        </p:txBody>
      </p:sp>
      <p:pic>
        <p:nvPicPr>
          <p:cNvPr id="24578" name="Picture 2" descr="C:\Users\Phil\Pictures\Cogs 187\JGFunctionality1.jpg"/>
          <p:cNvPicPr>
            <a:picLocks noChangeAspect="1" noChangeArrowheads="1"/>
          </p:cNvPicPr>
          <p:nvPr/>
        </p:nvPicPr>
        <p:blipFill>
          <a:blip r:embed="rId2" cstate="print"/>
          <a:srcRect/>
          <a:stretch>
            <a:fillRect/>
          </a:stretch>
        </p:blipFill>
        <p:spPr bwMode="auto">
          <a:xfrm>
            <a:off x="0" y="152400"/>
            <a:ext cx="4920264" cy="4664069"/>
          </a:xfrm>
          <a:prstGeom prst="rect">
            <a:avLst/>
          </a:prstGeom>
          <a:noFill/>
          <a:ln>
            <a:solidFill>
              <a:schemeClr val="accent1"/>
            </a:solidFill>
          </a:ln>
        </p:spPr>
      </p:pic>
      <p:sp>
        <p:nvSpPr>
          <p:cNvPr id="6" name="Rounded Rectangle 5"/>
          <p:cNvSpPr/>
          <p:nvPr/>
        </p:nvSpPr>
        <p:spPr>
          <a:xfrm>
            <a:off x="1775177" y="180622"/>
            <a:ext cx="2971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52400" y="533400"/>
            <a:ext cx="1219200" cy="3124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9" name="Picture 3" descr="C:\Users\Phil\Pictures\Cogs 187\JGFunctionality2.jpg"/>
          <p:cNvPicPr>
            <a:picLocks noChangeAspect="1" noChangeArrowheads="1"/>
          </p:cNvPicPr>
          <p:nvPr/>
        </p:nvPicPr>
        <p:blipFill>
          <a:blip r:embed="rId3" cstate="print"/>
          <a:srcRect/>
          <a:stretch>
            <a:fillRect/>
          </a:stretch>
        </p:blipFill>
        <p:spPr bwMode="auto">
          <a:xfrm>
            <a:off x="3124200" y="2667000"/>
            <a:ext cx="5813679" cy="3951288"/>
          </a:xfrm>
          <a:prstGeom prst="rect">
            <a:avLst/>
          </a:prstGeom>
          <a:noFill/>
          <a:ln>
            <a:solidFill>
              <a:schemeClr val="accent1"/>
            </a:solidFill>
          </a:ln>
        </p:spPr>
      </p:pic>
      <p:sp>
        <p:nvSpPr>
          <p:cNvPr id="9" name="TextBox 8"/>
          <p:cNvSpPr txBox="1"/>
          <p:nvPr/>
        </p:nvSpPr>
        <p:spPr>
          <a:xfrm>
            <a:off x="457200" y="5105400"/>
            <a:ext cx="2514600" cy="954107"/>
          </a:xfrm>
          <a:prstGeom prst="rect">
            <a:avLst/>
          </a:prstGeom>
          <a:noFill/>
        </p:spPr>
        <p:txBody>
          <a:bodyPr wrap="square" rtlCol="0">
            <a:spAutoFit/>
          </a:bodyPr>
          <a:lstStyle/>
          <a:p>
            <a:r>
              <a:rPr lang="en-US" sz="1400" dirty="0" smtClean="0"/>
              <a:t>The search bar also works. I don’t really think it is that useful for such a small site though.</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990600"/>
            <a:ext cx="3008313" cy="4983163"/>
          </a:xfrm>
        </p:spPr>
        <p:txBody>
          <a:bodyPr/>
          <a:lstStyle/>
          <a:p>
            <a:r>
              <a:rPr lang="en-US" dirty="0" smtClean="0"/>
              <a:t>Most of the interactivity consists of highlighting the links during a </a:t>
            </a:r>
            <a:r>
              <a:rPr lang="en-US" dirty="0" err="1" smtClean="0"/>
              <a:t>mouseover</a:t>
            </a:r>
            <a:r>
              <a:rPr lang="en-US" dirty="0" smtClean="0"/>
              <a:t> and selecting images in her portfolio for a quick look at her work.</a:t>
            </a:r>
          </a:p>
          <a:p>
            <a:endParaRPr lang="en-US" dirty="0" smtClean="0"/>
          </a:p>
          <a:p>
            <a:r>
              <a:rPr lang="en-US" dirty="0" smtClean="0"/>
              <a:t>She allows you to leave a comment on some of her pages.</a:t>
            </a:r>
            <a:endParaRPr lang="en-US" dirty="0"/>
          </a:p>
        </p:txBody>
      </p:sp>
      <p:pic>
        <p:nvPicPr>
          <p:cNvPr id="25602" name="Picture 2" descr="C:\Users\Phil\Pictures\Cogs 187\JGInteractivity.jpg"/>
          <p:cNvPicPr>
            <a:picLocks noChangeAspect="1" noChangeArrowheads="1"/>
          </p:cNvPicPr>
          <p:nvPr/>
        </p:nvPicPr>
        <p:blipFill>
          <a:blip r:embed="rId2" cstate="print"/>
          <a:srcRect/>
          <a:stretch>
            <a:fillRect/>
          </a:stretch>
        </p:blipFill>
        <p:spPr bwMode="auto">
          <a:xfrm>
            <a:off x="381000" y="2667000"/>
            <a:ext cx="3957972" cy="4069533"/>
          </a:xfrm>
          <a:prstGeom prst="rect">
            <a:avLst/>
          </a:prstGeom>
          <a:noFill/>
        </p:spPr>
      </p:pic>
      <p:pic>
        <p:nvPicPr>
          <p:cNvPr id="25603" name="Picture 3" descr="C:\Users\Phil\Pictures\Cogs 187\JGInteractivity2.jpg"/>
          <p:cNvPicPr>
            <a:picLocks noChangeAspect="1" noChangeArrowheads="1"/>
          </p:cNvPicPr>
          <p:nvPr/>
        </p:nvPicPr>
        <p:blipFill>
          <a:blip r:embed="rId3" cstate="print"/>
          <a:srcRect/>
          <a:stretch>
            <a:fillRect/>
          </a:stretch>
        </p:blipFill>
        <p:spPr bwMode="auto">
          <a:xfrm>
            <a:off x="4343400" y="457200"/>
            <a:ext cx="4238406" cy="3186113"/>
          </a:xfrm>
          <a:prstGeom prst="rect">
            <a:avLst/>
          </a:prstGeom>
          <a:noFill/>
        </p:spPr>
      </p:pic>
      <p:pic>
        <p:nvPicPr>
          <p:cNvPr id="25604" name="Picture 4" descr="C:\Users\Phil\Pictures\Cogs 187\JGInteractivity3.jpg"/>
          <p:cNvPicPr>
            <a:picLocks noChangeAspect="1" noChangeArrowheads="1"/>
          </p:cNvPicPr>
          <p:nvPr/>
        </p:nvPicPr>
        <p:blipFill>
          <a:blip r:embed="rId4" cstate="print"/>
          <a:srcRect/>
          <a:stretch>
            <a:fillRect/>
          </a:stretch>
        </p:blipFill>
        <p:spPr bwMode="auto">
          <a:xfrm>
            <a:off x="4495800" y="3810000"/>
            <a:ext cx="4216400" cy="2895600"/>
          </a:xfrm>
          <a:prstGeom prst="rect">
            <a:avLst/>
          </a:prstGeom>
          <a:noFill/>
          <a:ln>
            <a:solidFill>
              <a:schemeClr val="accent1"/>
            </a:solidFill>
          </a:ln>
        </p:spPr>
      </p:pic>
      <p:sp>
        <p:nvSpPr>
          <p:cNvPr id="9" name="Rounded Rectangle 8"/>
          <p:cNvSpPr/>
          <p:nvPr/>
        </p:nvSpPr>
        <p:spPr>
          <a:xfrm>
            <a:off x="5410200" y="1676400"/>
            <a:ext cx="10668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1"/>
          </p:cNvCxnSpPr>
          <p:nvPr/>
        </p:nvCxnSpPr>
        <p:spPr>
          <a:xfrm flipH="1">
            <a:off x="4495800" y="2171700"/>
            <a:ext cx="914400" cy="1638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3"/>
          </p:cNvCxnSpPr>
          <p:nvPr/>
        </p:nvCxnSpPr>
        <p:spPr>
          <a:xfrm>
            <a:off x="6477000" y="2171700"/>
            <a:ext cx="2209800" cy="16383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5651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990600"/>
            <a:ext cx="3008313" cy="5135563"/>
          </a:xfrm>
        </p:spPr>
        <p:txBody>
          <a:bodyPr/>
          <a:lstStyle/>
          <a:p>
            <a:r>
              <a:rPr lang="en-US" dirty="0" smtClean="0"/>
              <a:t>Navigation is mostly done through the top tab and the sidebars.</a:t>
            </a:r>
          </a:p>
          <a:p>
            <a:endParaRPr lang="en-US" dirty="0" smtClean="0"/>
          </a:p>
          <a:p>
            <a:r>
              <a:rPr lang="en-US" dirty="0" smtClean="0"/>
              <a:t>One problem I found is that at first glance, the sidebar seems to correspond with the images in the portfolio. This is not the case though. The sidebar tabs lead you to another page with works under that category. The images on the right lead you straight to that design’s page.</a:t>
            </a:r>
          </a:p>
          <a:p>
            <a:endParaRPr lang="en-US" dirty="0" smtClean="0"/>
          </a:p>
          <a:p>
            <a:r>
              <a:rPr lang="en-US" dirty="0" smtClean="0"/>
              <a:t>There is a resources page for more info on the basics of graphic design. I found this to be a neat feature on a portfolio.</a:t>
            </a:r>
          </a:p>
          <a:p>
            <a:endParaRPr lang="en-US" dirty="0" smtClean="0"/>
          </a:p>
          <a:p>
            <a:r>
              <a:rPr lang="en-US" dirty="0" smtClean="0"/>
              <a:t>Again, the search function doesn’t seem useful for such a small site.</a:t>
            </a:r>
            <a:endParaRPr lang="en-US" dirty="0"/>
          </a:p>
        </p:txBody>
      </p:sp>
      <p:pic>
        <p:nvPicPr>
          <p:cNvPr id="5" name="Picture 2" descr="C:\Users\Phil\Pictures\Cogs 187\JGBrand.jpg"/>
          <p:cNvPicPr>
            <a:picLocks noGrp="1" noChangeAspect="1" noChangeArrowheads="1"/>
          </p:cNvPicPr>
          <p:nvPr>
            <p:ph idx="1"/>
          </p:nvPr>
        </p:nvPicPr>
        <p:blipFill>
          <a:blip r:embed="rId2" cstate="print"/>
          <a:srcRect/>
          <a:stretch>
            <a:fillRect/>
          </a:stretch>
        </p:blipFill>
        <p:spPr bwMode="auto">
          <a:xfrm>
            <a:off x="3575050" y="303192"/>
            <a:ext cx="5111750" cy="5792828"/>
          </a:xfrm>
          <a:prstGeom prst="rect">
            <a:avLst/>
          </a:prstGeom>
          <a:noFill/>
        </p:spPr>
      </p:pic>
      <p:sp>
        <p:nvSpPr>
          <p:cNvPr id="6" name="Rounded Rectangle 5"/>
          <p:cNvSpPr/>
          <p:nvPr/>
        </p:nvSpPr>
        <p:spPr>
          <a:xfrm>
            <a:off x="3581400" y="1143000"/>
            <a:ext cx="10668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76800" y="1143000"/>
            <a:ext cx="37338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96200" y="457200"/>
            <a:ext cx="4572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HMC Architects</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hmcarchitects.com</a:t>
            </a:r>
            <a:endParaRPr lang="en-US" dirty="0" smtClean="0"/>
          </a:p>
          <a:p>
            <a:r>
              <a:rPr lang="en-US" dirty="0" smtClean="0"/>
              <a:t>Date Visited: 1/19/12</a:t>
            </a:r>
          </a:p>
          <a:p>
            <a:r>
              <a:rPr lang="en-US" dirty="0" smtClean="0"/>
              <a:t>Layout: Custom (Interactive Featured Photo)</a:t>
            </a:r>
          </a:p>
          <a:p>
            <a:endParaRPr lang="en-US" dirty="0"/>
          </a:p>
        </p:txBody>
      </p:sp>
      <p:pic>
        <p:nvPicPr>
          <p:cNvPr id="26626" name="Picture 2" descr="C:\Users\Phil\Pictures\Cogs 187\HMCHome.jpg"/>
          <p:cNvPicPr>
            <a:picLocks noChangeAspect="1" noChangeArrowheads="1"/>
          </p:cNvPicPr>
          <p:nvPr/>
        </p:nvPicPr>
        <p:blipFill>
          <a:blip r:embed="rId3" cstate="print"/>
          <a:srcRect/>
          <a:stretch>
            <a:fillRect/>
          </a:stretch>
        </p:blipFill>
        <p:spPr bwMode="auto">
          <a:xfrm>
            <a:off x="762000" y="304800"/>
            <a:ext cx="7915275" cy="462291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fontScale="85000" lnSpcReduction="20000"/>
          </a:bodyPr>
          <a:lstStyle/>
          <a:p>
            <a:r>
              <a:rPr lang="en-US" dirty="0" smtClean="0"/>
              <a:t>Innovative – The layout is pretty unique with the interactive menus and slideshow.</a:t>
            </a:r>
          </a:p>
          <a:p>
            <a:r>
              <a:rPr lang="en-US" dirty="0" smtClean="0"/>
              <a:t>Professional – They are very serious about what they do and proud of what they’ve done.</a:t>
            </a:r>
          </a:p>
          <a:p>
            <a:r>
              <a:rPr lang="en-US" dirty="0" smtClean="0"/>
              <a:t>Clean – They don’t go very wild with their designs, despite the unique layout.</a:t>
            </a:r>
            <a:endParaRPr lang="en-US" dirty="0"/>
          </a:p>
        </p:txBody>
      </p:sp>
      <p:pic>
        <p:nvPicPr>
          <p:cNvPr id="27650" name="Picture 2" descr="C:\Users\Phil\Pictures\Cogs 187\HMCBrand.jpg"/>
          <p:cNvPicPr>
            <a:picLocks noChangeAspect="1" noChangeArrowheads="1"/>
          </p:cNvPicPr>
          <p:nvPr/>
        </p:nvPicPr>
        <p:blipFill>
          <a:blip r:embed="rId2" cstate="print"/>
          <a:srcRect/>
          <a:stretch>
            <a:fillRect/>
          </a:stretch>
        </p:blipFill>
        <p:spPr bwMode="auto">
          <a:xfrm>
            <a:off x="838200" y="304800"/>
            <a:ext cx="7467600" cy="4479367"/>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3008313" cy="4889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685800" y="1066800"/>
            <a:ext cx="3008313" cy="5287963"/>
          </a:xfrm>
        </p:spPr>
        <p:txBody>
          <a:bodyPr/>
          <a:lstStyle/>
          <a:p>
            <a:pPr algn="just"/>
            <a:r>
              <a:rPr lang="en-US" dirty="0" smtClean="0"/>
              <a:t>The whole site is interactive. The tabs have a pop-up menus when selected. When you move to a new page, the middle slideshow also changes according to the page.</a:t>
            </a:r>
            <a:endParaRPr lang="en-US" dirty="0"/>
          </a:p>
        </p:txBody>
      </p:sp>
      <p:pic>
        <p:nvPicPr>
          <p:cNvPr id="28674" name="Picture 2" descr="C:\Users\Phil\Pictures\Cogs 187\HMCFunctionality.jpg"/>
          <p:cNvPicPr>
            <a:picLocks noChangeAspect="1" noChangeArrowheads="1"/>
          </p:cNvPicPr>
          <p:nvPr/>
        </p:nvPicPr>
        <p:blipFill>
          <a:blip r:embed="rId2" cstate="print"/>
          <a:srcRect/>
          <a:stretch>
            <a:fillRect/>
          </a:stretch>
        </p:blipFill>
        <p:spPr bwMode="auto">
          <a:xfrm>
            <a:off x="304800" y="2590800"/>
            <a:ext cx="5410200" cy="3851747"/>
          </a:xfrm>
          <a:prstGeom prst="rect">
            <a:avLst/>
          </a:prstGeom>
          <a:noFill/>
          <a:ln>
            <a:solidFill>
              <a:schemeClr val="accent1"/>
            </a:solidFill>
          </a:ln>
        </p:spPr>
      </p:pic>
      <p:pic>
        <p:nvPicPr>
          <p:cNvPr id="28675" name="Picture 3" descr="C:\Users\Phil\Pictures\Cogs 187\HMCFunctionality2.jpg"/>
          <p:cNvPicPr>
            <a:picLocks noChangeAspect="1" noChangeArrowheads="1"/>
          </p:cNvPicPr>
          <p:nvPr/>
        </p:nvPicPr>
        <p:blipFill>
          <a:blip r:embed="rId3" cstate="print"/>
          <a:srcRect/>
          <a:stretch>
            <a:fillRect/>
          </a:stretch>
        </p:blipFill>
        <p:spPr bwMode="auto">
          <a:xfrm>
            <a:off x="4267200" y="228600"/>
            <a:ext cx="4638675" cy="4314917"/>
          </a:xfrm>
          <a:prstGeom prst="rect">
            <a:avLst/>
          </a:prstGeom>
          <a:noFill/>
          <a:ln>
            <a:solidFill>
              <a:schemeClr val="accent1"/>
            </a:solidFill>
          </a:ln>
        </p:spPr>
      </p:pic>
      <p:sp>
        <p:nvSpPr>
          <p:cNvPr id="7" name="Rectangle 6"/>
          <p:cNvSpPr/>
          <p:nvPr/>
        </p:nvSpPr>
        <p:spPr>
          <a:xfrm>
            <a:off x="4648200" y="838200"/>
            <a:ext cx="38862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 y="3733800"/>
            <a:ext cx="3886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11620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715000" y="1447800"/>
            <a:ext cx="3008313" cy="4691063"/>
          </a:xfrm>
        </p:spPr>
        <p:txBody>
          <a:bodyPr/>
          <a:lstStyle/>
          <a:p>
            <a:pPr algn="just"/>
            <a:r>
              <a:rPr lang="en-US" dirty="0" smtClean="0"/>
              <a:t>There isn’t much interactivity aside from the tabs to select different photos. </a:t>
            </a:r>
          </a:p>
          <a:p>
            <a:pPr algn="just"/>
            <a:endParaRPr lang="en-US" dirty="0"/>
          </a:p>
          <a:p>
            <a:pPr algn="just"/>
            <a:r>
              <a:rPr lang="en-US" dirty="0" smtClean="0"/>
              <a:t>You cannot select the photos. </a:t>
            </a:r>
          </a:p>
          <a:p>
            <a:pPr algn="just"/>
            <a:endParaRPr lang="en-US" dirty="0"/>
          </a:p>
          <a:p>
            <a:pPr algn="just"/>
            <a:r>
              <a:rPr lang="en-US" dirty="0" smtClean="0"/>
              <a:t>The home page automatically showcases different photos.</a:t>
            </a:r>
          </a:p>
          <a:p>
            <a:pPr algn="just"/>
            <a:endParaRPr lang="en-US" dirty="0"/>
          </a:p>
          <a:p>
            <a:pPr algn="just"/>
            <a:r>
              <a:rPr lang="en-US" dirty="0" smtClean="0"/>
              <a:t>There is a page where you can submit info to contact the person.</a:t>
            </a:r>
          </a:p>
        </p:txBody>
      </p:sp>
      <p:pic>
        <p:nvPicPr>
          <p:cNvPr id="8" name="Content Placeholder 7" descr="FreshIveyContact.jpg"/>
          <p:cNvPicPr>
            <a:picLocks noGrp="1" noChangeAspect="1"/>
          </p:cNvPicPr>
          <p:nvPr>
            <p:ph idx="1"/>
          </p:nvPr>
        </p:nvPicPr>
        <p:blipFill>
          <a:blip r:embed="rId2" cstate="print"/>
          <a:stretch>
            <a:fillRect/>
          </a:stretch>
        </p:blipFill>
        <p:spPr>
          <a:xfrm>
            <a:off x="381000" y="2133600"/>
            <a:ext cx="5111750" cy="2626872"/>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304800"/>
            <a:ext cx="3008313" cy="6413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33400" y="1066800"/>
            <a:ext cx="3505200" cy="1828799"/>
          </a:xfrm>
        </p:spPr>
        <p:txBody>
          <a:bodyPr/>
          <a:lstStyle/>
          <a:p>
            <a:r>
              <a:rPr lang="en-US" dirty="0" smtClean="0"/>
              <a:t>The whole site is interactive, mainly controlled by mouse-</a:t>
            </a:r>
            <a:r>
              <a:rPr lang="en-US" dirty="0" err="1" smtClean="0"/>
              <a:t>overs</a:t>
            </a:r>
            <a:r>
              <a:rPr lang="en-US" dirty="0" smtClean="0"/>
              <a:t>. The main menu appears if you mouse-over the HMC logo. The middle sidebar appears if you mouse-over it. It will also scroll with your cursor.</a:t>
            </a:r>
            <a:endParaRPr lang="en-US" dirty="0"/>
          </a:p>
        </p:txBody>
      </p:sp>
      <p:pic>
        <p:nvPicPr>
          <p:cNvPr id="29698" name="Picture 2" descr="C:\Users\Phil\Pictures\Cogs 187\HMCInteractivity1.jpg"/>
          <p:cNvPicPr>
            <a:picLocks noChangeAspect="1" noChangeArrowheads="1"/>
          </p:cNvPicPr>
          <p:nvPr/>
        </p:nvPicPr>
        <p:blipFill>
          <a:blip r:embed="rId2" cstate="print"/>
          <a:srcRect/>
          <a:stretch>
            <a:fillRect/>
          </a:stretch>
        </p:blipFill>
        <p:spPr bwMode="auto">
          <a:xfrm>
            <a:off x="152400" y="3200400"/>
            <a:ext cx="4572000" cy="3468609"/>
          </a:xfrm>
          <a:prstGeom prst="rect">
            <a:avLst/>
          </a:prstGeom>
          <a:noFill/>
        </p:spPr>
      </p:pic>
      <p:pic>
        <p:nvPicPr>
          <p:cNvPr id="29699" name="Picture 3" descr="C:\Users\Phil\Pictures\Cogs 187\HMCInteractivity2.jpg"/>
          <p:cNvPicPr>
            <a:picLocks noChangeAspect="1" noChangeArrowheads="1"/>
          </p:cNvPicPr>
          <p:nvPr/>
        </p:nvPicPr>
        <p:blipFill>
          <a:blip r:embed="rId3" cstate="print"/>
          <a:srcRect/>
          <a:stretch>
            <a:fillRect/>
          </a:stretch>
        </p:blipFill>
        <p:spPr bwMode="auto">
          <a:xfrm>
            <a:off x="4800600" y="3200400"/>
            <a:ext cx="4286614" cy="3505200"/>
          </a:xfrm>
          <a:prstGeom prst="rect">
            <a:avLst/>
          </a:prstGeom>
          <a:noFill/>
        </p:spPr>
      </p:pic>
      <p:sp>
        <p:nvSpPr>
          <p:cNvPr id="8" name="TextBox 7"/>
          <p:cNvSpPr txBox="1"/>
          <p:nvPr/>
        </p:nvSpPr>
        <p:spPr>
          <a:xfrm>
            <a:off x="4953000" y="990600"/>
            <a:ext cx="3581400" cy="1600438"/>
          </a:xfrm>
          <a:prstGeom prst="rect">
            <a:avLst/>
          </a:prstGeom>
          <a:noFill/>
        </p:spPr>
        <p:txBody>
          <a:bodyPr wrap="square" rtlCol="0">
            <a:spAutoFit/>
          </a:bodyPr>
          <a:lstStyle/>
          <a:p>
            <a:r>
              <a:rPr lang="en-US" sz="1400" dirty="0" smtClean="0"/>
              <a:t>One problem is that mouse-</a:t>
            </a:r>
            <a:r>
              <a:rPr lang="en-US" sz="1400" dirty="0" err="1" smtClean="0"/>
              <a:t>overs</a:t>
            </a:r>
            <a:r>
              <a:rPr lang="en-US" sz="1400" dirty="0" smtClean="0"/>
              <a:t> control too much. </a:t>
            </a:r>
            <a:r>
              <a:rPr lang="en-US" sz="1400" dirty="0" smtClean="0"/>
              <a:t>There is a lack of control. </a:t>
            </a:r>
            <a:r>
              <a:rPr lang="en-US" sz="1400" dirty="0" smtClean="0"/>
              <a:t>I</a:t>
            </a:r>
            <a:r>
              <a:rPr lang="en-US" sz="1400" dirty="0" smtClean="0"/>
              <a:t>f you accidently mouse-over something, your current page may disappear. Although it will reappear if you bring your mouse back to the right position, it is pretty annoying.</a:t>
            </a:r>
            <a:endParaRPr lang="en-US" sz="1400" dirty="0" smtClean="0"/>
          </a:p>
          <a:p>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304800"/>
            <a:ext cx="3008313" cy="6096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562600" y="990600"/>
            <a:ext cx="3008313" cy="4691063"/>
          </a:xfrm>
        </p:spPr>
        <p:txBody>
          <a:bodyPr/>
          <a:lstStyle/>
          <a:p>
            <a:r>
              <a:rPr lang="en-US" dirty="0" smtClean="0"/>
              <a:t>Navigation is rough because the menu’s are not always visible. Since mouse-</a:t>
            </a:r>
            <a:r>
              <a:rPr lang="en-US" dirty="0" err="1" smtClean="0"/>
              <a:t>overs</a:t>
            </a:r>
            <a:r>
              <a:rPr lang="en-US" dirty="0" smtClean="0"/>
              <a:t> control everything, you need to constantly hover over things to see the whole page. I feel that this hinders people from seeing everything on the site.</a:t>
            </a:r>
          </a:p>
          <a:p>
            <a:endParaRPr lang="en-US" dirty="0" smtClean="0"/>
          </a:p>
          <a:p>
            <a:r>
              <a:rPr lang="en-US" dirty="0" smtClean="0"/>
              <a:t>There is a site map though, which does help with this problem.</a:t>
            </a:r>
          </a:p>
          <a:p>
            <a:endParaRPr lang="en-US" dirty="0" smtClean="0"/>
          </a:p>
        </p:txBody>
      </p:sp>
      <p:pic>
        <p:nvPicPr>
          <p:cNvPr id="30722" name="Picture 2" descr="C:\Users\Phil\Pictures\Cogs 187\HMCNavigation.jpg"/>
          <p:cNvPicPr>
            <a:picLocks noChangeAspect="1" noChangeArrowheads="1"/>
          </p:cNvPicPr>
          <p:nvPr/>
        </p:nvPicPr>
        <p:blipFill>
          <a:blip r:embed="rId2" cstate="print"/>
          <a:srcRect r="27868"/>
          <a:stretch>
            <a:fillRect/>
          </a:stretch>
        </p:blipFill>
        <p:spPr bwMode="auto">
          <a:xfrm>
            <a:off x="5410200" y="2819400"/>
            <a:ext cx="3352800" cy="3852234"/>
          </a:xfrm>
          <a:prstGeom prst="rect">
            <a:avLst/>
          </a:prstGeom>
          <a:noFill/>
        </p:spPr>
      </p:pic>
      <p:sp>
        <p:nvSpPr>
          <p:cNvPr id="6" name="TextBox 5"/>
          <p:cNvSpPr txBox="1"/>
          <p:nvPr/>
        </p:nvSpPr>
        <p:spPr>
          <a:xfrm>
            <a:off x="1676400" y="4572000"/>
            <a:ext cx="3429000" cy="1169551"/>
          </a:xfrm>
          <a:prstGeom prst="rect">
            <a:avLst/>
          </a:prstGeom>
          <a:noFill/>
        </p:spPr>
        <p:txBody>
          <a:bodyPr wrap="square" rtlCol="0">
            <a:spAutoFit/>
          </a:bodyPr>
          <a:lstStyle/>
          <a:p>
            <a:endParaRPr lang="en-US" sz="1400" dirty="0" smtClean="0"/>
          </a:p>
          <a:p>
            <a:r>
              <a:rPr lang="en-US" sz="1400" dirty="0" smtClean="0"/>
              <a:t>There is a site map though, which does help with this problem.</a:t>
            </a:r>
          </a:p>
          <a:p>
            <a:endParaRPr lang="en-US" sz="1400" dirty="0" smtClean="0"/>
          </a:p>
          <a:p>
            <a:endParaRPr lang="en-US" sz="1400" dirty="0"/>
          </a:p>
        </p:txBody>
      </p:sp>
      <p:pic>
        <p:nvPicPr>
          <p:cNvPr id="30723" name="Picture 3" descr="C:\Users\Phil\Pictures\Cogs 187\HMCNavigation2.jpg"/>
          <p:cNvPicPr>
            <a:picLocks noChangeAspect="1" noChangeArrowheads="1"/>
          </p:cNvPicPr>
          <p:nvPr/>
        </p:nvPicPr>
        <p:blipFill>
          <a:blip r:embed="rId3" cstate="print"/>
          <a:srcRect/>
          <a:stretch>
            <a:fillRect/>
          </a:stretch>
        </p:blipFill>
        <p:spPr bwMode="auto">
          <a:xfrm>
            <a:off x="457200" y="685800"/>
            <a:ext cx="4756757" cy="348977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Sketch</a:t>
            </a:r>
            <a:endParaRPr lang="en-US" dirty="0"/>
          </a:p>
        </p:txBody>
      </p:sp>
      <p:sp>
        <p:nvSpPr>
          <p:cNvPr id="3" name="Content Placeholder 2"/>
          <p:cNvSpPr>
            <a:spLocks noGrp="1"/>
          </p:cNvSpPr>
          <p:nvPr>
            <p:ph sz="half" idx="1"/>
          </p:nvPr>
        </p:nvSpPr>
        <p:spPr/>
        <p:txBody>
          <a:bodyPr/>
          <a:lstStyle/>
          <a:p>
            <a:pPr algn="ctr">
              <a:buNone/>
            </a:pPr>
            <a:r>
              <a:rPr lang="en-US" u="sng" dirty="0" smtClean="0"/>
              <a:t>Liked Features</a:t>
            </a:r>
            <a:endParaRPr lang="en-US" sz="2000" u="sng" dirty="0" smtClean="0"/>
          </a:p>
          <a:p>
            <a:pPr algn="ctr">
              <a:buNone/>
            </a:pPr>
            <a:endParaRPr lang="en-US" sz="2000" u="sng" dirty="0" smtClean="0"/>
          </a:p>
          <a:p>
            <a:r>
              <a:rPr lang="en-US" sz="2000" dirty="0" smtClean="0"/>
              <a:t>Main Navigation Bar</a:t>
            </a:r>
          </a:p>
          <a:p>
            <a:r>
              <a:rPr lang="en-US" sz="2000" dirty="0" smtClean="0"/>
              <a:t>Simple Color Scheme</a:t>
            </a:r>
          </a:p>
          <a:p>
            <a:r>
              <a:rPr lang="en-US" sz="2000" dirty="0" smtClean="0"/>
              <a:t>Highlighting Links by Mouse-over</a:t>
            </a:r>
          </a:p>
          <a:p>
            <a:r>
              <a:rPr lang="en-US" sz="2000" dirty="0" smtClean="0"/>
              <a:t>Menus Activated via Clicking</a:t>
            </a:r>
          </a:p>
          <a:p>
            <a:r>
              <a:rPr lang="en-US" sz="2000" dirty="0" smtClean="0"/>
              <a:t>Different Background Images (if any)</a:t>
            </a:r>
          </a:p>
          <a:p>
            <a:r>
              <a:rPr lang="en-US" sz="2000" dirty="0" smtClean="0"/>
              <a:t>Ability to Select/Enlarge Images</a:t>
            </a:r>
            <a:endParaRPr lang="en-US" sz="2000" dirty="0"/>
          </a:p>
        </p:txBody>
      </p:sp>
      <p:sp>
        <p:nvSpPr>
          <p:cNvPr id="4" name="Content Placeholder 3"/>
          <p:cNvSpPr>
            <a:spLocks noGrp="1"/>
          </p:cNvSpPr>
          <p:nvPr>
            <p:ph sz="half" idx="2"/>
          </p:nvPr>
        </p:nvSpPr>
        <p:spPr/>
        <p:txBody>
          <a:bodyPr/>
          <a:lstStyle/>
          <a:p>
            <a:pPr algn="ctr">
              <a:buNone/>
            </a:pPr>
            <a:r>
              <a:rPr lang="en-US" u="sng" dirty="0" smtClean="0"/>
              <a:t>Disliked Features</a:t>
            </a:r>
          </a:p>
          <a:p>
            <a:pPr algn="ctr">
              <a:buNone/>
            </a:pPr>
            <a:endParaRPr lang="en-US" sz="2000" u="sng" dirty="0" smtClean="0"/>
          </a:p>
          <a:p>
            <a:r>
              <a:rPr lang="en-US" sz="2000" dirty="0" smtClean="0"/>
              <a:t>Mouse-over  Menus</a:t>
            </a:r>
          </a:p>
          <a:p>
            <a:r>
              <a:rPr lang="en-US" sz="2000" dirty="0" smtClean="0"/>
              <a:t>Side-Scrolling</a:t>
            </a:r>
          </a:p>
          <a:p>
            <a:r>
              <a:rPr lang="en-US" sz="2000" dirty="0" smtClean="0"/>
              <a:t>Bottom Navigation Tab</a:t>
            </a:r>
          </a:p>
          <a:p>
            <a:r>
              <a:rPr lang="en-US" sz="2000" dirty="0" smtClean="0"/>
              <a:t>Search Function</a:t>
            </a:r>
          </a:p>
          <a:p>
            <a:r>
              <a:rPr lang="en-US" sz="2000" dirty="0" smtClean="0"/>
              <a:t>Fully Interactive Navigation</a:t>
            </a:r>
          </a:p>
          <a:p>
            <a:r>
              <a:rPr lang="en-US" sz="2000" dirty="0" smtClean="0"/>
              <a:t>Single-Page Portfolios</a:t>
            </a:r>
            <a:endParaRPr lang="en-US" sz="2000" dirty="0"/>
          </a:p>
        </p:txBody>
      </p:sp>
      <p:sp>
        <p:nvSpPr>
          <p:cNvPr id="5" name="TextBox 4"/>
          <p:cNvSpPr txBox="1"/>
          <p:nvPr/>
        </p:nvSpPr>
        <p:spPr>
          <a:xfrm>
            <a:off x="457200" y="914400"/>
            <a:ext cx="8229600" cy="523220"/>
          </a:xfrm>
          <a:prstGeom prst="rect">
            <a:avLst/>
          </a:prstGeom>
          <a:noFill/>
        </p:spPr>
        <p:txBody>
          <a:bodyPr wrap="square" rtlCol="0">
            <a:spAutoFit/>
          </a:bodyPr>
          <a:lstStyle/>
          <a:p>
            <a:pPr algn="ctr"/>
            <a:r>
              <a:rPr lang="en-US" sz="1400" dirty="0" smtClean="0"/>
              <a:t>After viewing all these sites, I came up with a few features that I really liked seeing in portfolios. I also came up with some that I would never use in my own site.</a:t>
            </a:r>
            <a:endParaRPr lang="en-US"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Phil\Documents\UCSD\Cog Sci 187a\Portfolio Sketch.png"/>
          <p:cNvPicPr>
            <a:picLocks noChangeAspect="1" noChangeArrowheads="1"/>
          </p:cNvPicPr>
          <p:nvPr/>
        </p:nvPicPr>
        <p:blipFill>
          <a:blip r:embed="rId2" cstate="print"/>
          <a:srcRect/>
          <a:stretch>
            <a:fillRect/>
          </a:stretch>
        </p:blipFill>
        <p:spPr bwMode="auto">
          <a:xfrm>
            <a:off x="2743200" y="1447800"/>
            <a:ext cx="6040438" cy="4352925"/>
          </a:xfrm>
          <a:prstGeom prst="rect">
            <a:avLst/>
          </a:prstGeom>
          <a:noFill/>
        </p:spPr>
      </p:pic>
      <p:sp>
        <p:nvSpPr>
          <p:cNvPr id="3" name="TextBox 2"/>
          <p:cNvSpPr txBox="1"/>
          <p:nvPr/>
        </p:nvSpPr>
        <p:spPr>
          <a:xfrm>
            <a:off x="381000" y="1524000"/>
            <a:ext cx="2209800" cy="4185761"/>
          </a:xfrm>
          <a:prstGeom prst="rect">
            <a:avLst/>
          </a:prstGeom>
          <a:noFill/>
        </p:spPr>
        <p:txBody>
          <a:bodyPr wrap="square" rtlCol="0">
            <a:spAutoFit/>
          </a:bodyPr>
          <a:lstStyle/>
          <a:p>
            <a:pPr algn="just"/>
            <a:r>
              <a:rPr lang="en-US" sz="1400" dirty="0" smtClean="0"/>
              <a:t>This is a rough sketch of what I would like my portfolio’s homepage to look like. My basic layout will be similar to Three Boxes. I like this layout because it is simple and easy to display content. Five boxes is a bit too much for me at the moment, but I may consider it once I have more content to put up.</a:t>
            </a:r>
          </a:p>
          <a:p>
            <a:pPr algn="just"/>
            <a:endParaRPr lang="en-US" sz="1400" dirty="0" smtClean="0"/>
          </a:p>
          <a:p>
            <a:pPr algn="just"/>
            <a:r>
              <a:rPr lang="en-US" sz="1400" dirty="0" smtClean="0"/>
              <a:t>I like the side navigation along with the main navigation tab at the top so you always know where you are. I would hate to have to use a site map.</a:t>
            </a:r>
            <a:endParaRPr lang="en-US" sz="1400" dirty="0"/>
          </a:p>
        </p:txBody>
      </p:sp>
      <p:sp>
        <p:nvSpPr>
          <p:cNvPr id="4" name="TextBox 3"/>
          <p:cNvSpPr txBox="1"/>
          <p:nvPr/>
        </p:nvSpPr>
        <p:spPr>
          <a:xfrm>
            <a:off x="3124200" y="1600200"/>
            <a:ext cx="685800" cy="246221"/>
          </a:xfrm>
          <a:prstGeom prst="rect">
            <a:avLst/>
          </a:prstGeom>
          <a:noFill/>
        </p:spPr>
        <p:txBody>
          <a:bodyPr wrap="square" rtlCol="0">
            <a:spAutoFit/>
          </a:bodyPr>
          <a:lstStyle/>
          <a:p>
            <a:r>
              <a:rPr lang="en-US" sz="1000" dirty="0" smtClean="0"/>
              <a:t>Header</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Navigation</a:t>
            </a:r>
            <a:endParaRPr lang="en-US" dirty="0"/>
          </a:p>
        </p:txBody>
      </p:sp>
      <p:sp>
        <p:nvSpPr>
          <p:cNvPr id="4" name="Text Placeholder 3"/>
          <p:cNvSpPr>
            <a:spLocks noGrp="1"/>
          </p:cNvSpPr>
          <p:nvPr>
            <p:ph type="body" sz="half" idx="2"/>
          </p:nvPr>
        </p:nvSpPr>
        <p:spPr/>
        <p:txBody>
          <a:bodyPr/>
          <a:lstStyle/>
          <a:p>
            <a:r>
              <a:rPr lang="en-US" dirty="0" smtClean="0"/>
              <a:t>Very simple and easy. There are tabs to every page available. The tabs are always at the top of the page. Clicking the name of the site brings you back to the home page.</a:t>
            </a:r>
          </a:p>
          <a:p>
            <a:endParaRPr lang="en-US" dirty="0"/>
          </a:p>
          <a:p>
            <a:r>
              <a:rPr lang="en-US" dirty="0" smtClean="0"/>
              <a:t>There are more pages in her blog, but  the layout is relatively the same.</a:t>
            </a:r>
            <a:endParaRPr lang="en-US" dirty="0"/>
          </a:p>
        </p:txBody>
      </p:sp>
      <p:pic>
        <p:nvPicPr>
          <p:cNvPr id="5" name="Picture 3" descr="C:\Users\Phil\Pictures\Cogs 187\FreshIveyHome.jpg"/>
          <p:cNvPicPr>
            <a:picLocks noGrp="1" noChangeAspect="1" noChangeArrowheads="1"/>
          </p:cNvPicPr>
          <p:nvPr>
            <p:ph idx="1"/>
          </p:nvPr>
        </p:nvPicPr>
        <p:blipFill>
          <a:blip r:embed="rId2" cstate="print"/>
          <a:srcRect/>
          <a:stretch>
            <a:fillRect/>
          </a:stretch>
        </p:blipFill>
        <p:spPr bwMode="auto">
          <a:xfrm>
            <a:off x="3581400" y="457200"/>
            <a:ext cx="5111750" cy="2622815"/>
          </a:xfrm>
          <a:prstGeom prst="rect">
            <a:avLst/>
          </a:prstGeom>
        </p:spPr>
      </p:pic>
      <p:pic>
        <p:nvPicPr>
          <p:cNvPr id="6" name="Content Placeholder 4" descr="FreshIveyBlog.jpg"/>
          <p:cNvPicPr>
            <a:picLocks noChangeAspect="1"/>
          </p:cNvPicPr>
          <p:nvPr/>
        </p:nvPicPr>
        <p:blipFill>
          <a:blip r:embed="rId3" cstate="print"/>
          <a:stretch>
            <a:fillRect/>
          </a:stretch>
        </p:blipFill>
        <p:spPr>
          <a:xfrm>
            <a:off x="3581400" y="3276600"/>
            <a:ext cx="5111750" cy="2628531"/>
          </a:xfrm>
          <a:prstGeom prst="rect">
            <a:avLst/>
          </a:prstGeom>
        </p:spPr>
      </p:pic>
      <p:sp>
        <p:nvSpPr>
          <p:cNvPr id="9" name="Rounded Rectangle 8"/>
          <p:cNvSpPr/>
          <p:nvPr/>
        </p:nvSpPr>
        <p:spPr>
          <a:xfrm>
            <a:off x="4267200" y="533400"/>
            <a:ext cx="762000" cy="381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324600" y="685800"/>
            <a:ext cx="17526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0" y="3276600"/>
            <a:ext cx="22098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05600" y="533400"/>
            <a:ext cx="1295400" cy="76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Muse</a:t>
            </a:r>
            <a:endParaRPr lang="en-US" dirty="0"/>
          </a:p>
        </p:txBody>
      </p:sp>
      <p:pic>
        <p:nvPicPr>
          <p:cNvPr id="5" name="Picture Placeholder 4" descr="MuseHome.jpg"/>
          <p:cNvPicPr>
            <a:picLocks noGrp="1" noChangeAspect="1"/>
          </p:cNvPicPr>
          <p:nvPr>
            <p:ph type="pic" idx="1"/>
          </p:nvPr>
        </p:nvPicPr>
        <p:blipFill>
          <a:blip r:embed="rId2" cstate="print"/>
          <a:srcRect l="15783" r="15783"/>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www.muse.mu</a:t>
            </a:r>
            <a:endParaRPr lang="en-US" dirty="0" smtClean="0"/>
          </a:p>
          <a:p>
            <a:r>
              <a:rPr lang="en-US" dirty="0" smtClean="0"/>
              <a:t>Date Visited: 1/17/12</a:t>
            </a:r>
          </a:p>
          <a:p>
            <a:r>
              <a:rPr lang="en-US" dirty="0" smtClean="0"/>
              <a:t>Layout – Power Grid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pic>
        <p:nvPicPr>
          <p:cNvPr id="5" name="Content Placeholder 4" descr="MuseHome.jpg"/>
          <p:cNvPicPr>
            <a:picLocks noGrp="1" noChangeAspect="1"/>
          </p:cNvPicPr>
          <p:nvPr>
            <p:ph idx="1"/>
          </p:nvPr>
        </p:nvPicPr>
        <p:blipFill>
          <a:blip r:embed="rId2" cstate="print"/>
          <a:srcRect l="17439" r="17789"/>
          <a:stretch>
            <a:fillRect/>
          </a:stretch>
        </p:blipFill>
        <p:spPr>
          <a:xfrm>
            <a:off x="3581400" y="1524000"/>
            <a:ext cx="5096632" cy="4038600"/>
          </a:xfrm>
        </p:spPr>
      </p:pic>
      <p:sp>
        <p:nvSpPr>
          <p:cNvPr id="4" name="Text Placeholder 3"/>
          <p:cNvSpPr>
            <a:spLocks noGrp="1"/>
          </p:cNvSpPr>
          <p:nvPr>
            <p:ph type="body" sz="half" idx="2"/>
          </p:nvPr>
        </p:nvSpPr>
        <p:spPr/>
        <p:txBody>
          <a:bodyPr/>
          <a:lstStyle/>
          <a:p>
            <a:r>
              <a:rPr lang="en-US" dirty="0" smtClean="0"/>
              <a:t>Professional -  </a:t>
            </a:r>
            <a:r>
              <a:rPr lang="en-US" dirty="0" smtClean="0"/>
              <a:t>They have loads of information, even archives. </a:t>
            </a:r>
            <a:endParaRPr lang="en-US" dirty="0" smtClean="0"/>
          </a:p>
          <a:p>
            <a:endParaRPr lang="en-US" dirty="0" smtClean="0"/>
          </a:p>
          <a:p>
            <a:r>
              <a:rPr lang="en-US" dirty="0" smtClean="0"/>
              <a:t>Social – Inviting you to become a member, join the forums, check out photos/videos, etc</a:t>
            </a:r>
            <a:r>
              <a:rPr lang="en-US" dirty="0" smtClean="0"/>
              <a:t>.</a:t>
            </a:r>
          </a:p>
          <a:p>
            <a:endParaRPr lang="en-US" dirty="0" smtClean="0"/>
          </a:p>
          <a:p>
            <a:r>
              <a:rPr lang="en-US" dirty="0" smtClean="0"/>
              <a:t>Prestigious – The fac</a:t>
            </a:r>
            <a:r>
              <a:rPr lang="en-US" dirty="0" smtClean="0"/>
              <a:t>t that the can fill a Power </a:t>
            </a:r>
            <a:r>
              <a:rPr lang="en-US" dirty="0" smtClean="0"/>
              <a:t>G</a:t>
            </a:r>
            <a:r>
              <a:rPr lang="en-US" dirty="0" smtClean="0"/>
              <a:t>rid  layout means that they have a lot of media and experience in making music.</a:t>
            </a:r>
            <a:endParaRPr lang="en-US" dirty="0" smtClean="0"/>
          </a:p>
          <a:p>
            <a:endParaRPr lang="en-US" dirty="0" smtClean="0"/>
          </a:p>
          <a:p>
            <a:endParaRPr lang="en-US" dirty="0" smtClean="0"/>
          </a:p>
          <a:p>
            <a:endParaRPr lang="en-US" dirty="0"/>
          </a:p>
        </p:txBody>
      </p:sp>
      <p:sp>
        <p:nvSpPr>
          <p:cNvPr id="6" name="Rectangle 5"/>
          <p:cNvSpPr/>
          <p:nvPr/>
        </p:nvSpPr>
        <p:spPr>
          <a:xfrm>
            <a:off x="7391400" y="1905000"/>
            <a:ext cx="12192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57600" y="3505200"/>
            <a:ext cx="1295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11620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715000" y="1447800"/>
            <a:ext cx="3008313" cy="4691063"/>
          </a:xfrm>
        </p:spPr>
        <p:txBody>
          <a:bodyPr/>
          <a:lstStyle/>
          <a:p>
            <a:pPr algn="just"/>
            <a:r>
              <a:rPr lang="en-US" dirty="0" smtClean="0"/>
              <a:t>Each tab opens up a new page with a sidebar. </a:t>
            </a:r>
          </a:p>
          <a:p>
            <a:pPr algn="just"/>
            <a:endParaRPr lang="en-US" dirty="0" smtClean="0"/>
          </a:p>
          <a:p>
            <a:pPr algn="just"/>
            <a:r>
              <a:rPr lang="en-US" dirty="0" smtClean="0"/>
              <a:t>The links on the sidebar open up after being selected to reveal more options.</a:t>
            </a:r>
          </a:p>
          <a:p>
            <a:pPr algn="just"/>
            <a:endParaRPr lang="en-US" dirty="0" smtClean="0"/>
          </a:p>
          <a:p>
            <a:pPr algn="just"/>
            <a:r>
              <a:rPr lang="en-US" dirty="0" smtClean="0"/>
              <a:t>Every picture on the right-hand side can be selected to view that piece of media.</a:t>
            </a:r>
          </a:p>
          <a:p>
            <a:pPr algn="just"/>
            <a:endParaRPr lang="en-US" dirty="0" smtClean="0"/>
          </a:p>
          <a:p>
            <a:pPr algn="just"/>
            <a:r>
              <a:rPr lang="en-US" dirty="0" smtClean="0"/>
              <a:t>Different pages have similar layouts.</a:t>
            </a:r>
          </a:p>
          <a:p>
            <a:pPr algn="just"/>
            <a:endParaRPr lang="en-US" dirty="0" smtClean="0"/>
          </a:p>
          <a:p>
            <a:pPr algn="just"/>
            <a:r>
              <a:rPr lang="en-US" dirty="0" smtClean="0"/>
              <a:t>This makes viewing every form of media easy.</a:t>
            </a:r>
          </a:p>
        </p:txBody>
      </p:sp>
      <p:pic>
        <p:nvPicPr>
          <p:cNvPr id="8" name="Content Placeholder 7" descr="FreshIveyContact.jpg"/>
          <p:cNvPicPr>
            <a:picLocks noGrp="1" noChangeAspect="1"/>
          </p:cNvPicPr>
          <p:nvPr>
            <p:ph idx="1"/>
          </p:nvPr>
        </p:nvPicPr>
        <p:blipFill>
          <a:blip r:embed="rId2" cstate="print"/>
          <a:stretch>
            <a:fillRect/>
          </a:stretch>
        </p:blipFill>
        <p:spPr>
          <a:xfrm>
            <a:off x="384227" y="762000"/>
            <a:ext cx="5183284" cy="2667000"/>
          </a:xfrm>
        </p:spPr>
      </p:pic>
      <p:pic>
        <p:nvPicPr>
          <p:cNvPr id="1026" name="Picture 2" descr="C:\Users\Phil\Pictures\Cogs 187\MuseFunctionality2.jpg"/>
          <p:cNvPicPr>
            <a:picLocks noChangeAspect="1" noChangeArrowheads="1"/>
          </p:cNvPicPr>
          <p:nvPr/>
        </p:nvPicPr>
        <p:blipFill>
          <a:blip r:embed="rId3" cstate="print"/>
          <a:srcRect/>
          <a:stretch>
            <a:fillRect/>
          </a:stretch>
        </p:blipFill>
        <p:spPr bwMode="auto">
          <a:xfrm>
            <a:off x="381000" y="3657600"/>
            <a:ext cx="5189837" cy="2667000"/>
          </a:xfrm>
          <a:prstGeom prst="rect">
            <a:avLst/>
          </a:prstGeom>
          <a:noFill/>
        </p:spPr>
      </p:pic>
      <p:cxnSp>
        <p:nvCxnSpPr>
          <p:cNvPr id="7" name="Straight Arrow Connector 6"/>
          <p:cNvCxnSpPr/>
          <p:nvPr/>
        </p:nvCxnSpPr>
        <p:spPr>
          <a:xfrm flipH="1" flipV="1">
            <a:off x="2743200" y="1143000"/>
            <a:ext cx="2971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209800" y="1371600"/>
            <a:ext cx="35052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572000" y="2971800"/>
            <a:ext cx="1143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209800" y="2514600"/>
            <a:ext cx="2362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3048000" y="3962400"/>
            <a:ext cx="2667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667</TotalTime>
  <Words>2846</Words>
  <Application>Microsoft Office PowerPoint</Application>
  <PresentationFormat>On-screen Show (4:3)</PresentationFormat>
  <Paragraphs>321</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Competitive Analysis - Portfolios</vt:lpstr>
      <vt:lpstr>1) Fresh Ivey Photography</vt:lpstr>
      <vt:lpstr>Brand </vt:lpstr>
      <vt:lpstr>Functionality</vt:lpstr>
      <vt:lpstr>Interactivity</vt:lpstr>
      <vt:lpstr>Navigation</vt:lpstr>
      <vt:lpstr>2) Muse</vt:lpstr>
      <vt:lpstr>Brand</vt:lpstr>
      <vt:lpstr>Functionality</vt:lpstr>
      <vt:lpstr>Interactivity</vt:lpstr>
      <vt:lpstr>Navigation</vt:lpstr>
      <vt:lpstr>3) Threadless Tees</vt:lpstr>
      <vt:lpstr>Brand</vt:lpstr>
      <vt:lpstr>Functionality</vt:lpstr>
      <vt:lpstr>Interactivity</vt:lpstr>
      <vt:lpstr>Navigation</vt:lpstr>
      <vt:lpstr>4) Michael Acevedo</vt:lpstr>
      <vt:lpstr>Brand</vt:lpstr>
      <vt:lpstr>Functionality</vt:lpstr>
      <vt:lpstr>Interactivity</vt:lpstr>
      <vt:lpstr>Navigation</vt:lpstr>
      <vt:lpstr>5) Lounge Lizard</vt:lpstr>
      <vt:lpstr>Brand</vt:lpstr>
      <vt:lpstr>Functionality</vt:lpstr>
      <vt:lpstr>Interactivity</vt:lpstr>
      <vt:lpstr>Navigation</vt:lpstr>
      <vt:lpstr>6) Design UK</vt:lpstr>
      <vt:lpstr>Brand</vt:lpstr>
      <vt:lpstr>Functionality</vt:lpstr>
      <vt:lpstr>Interactivity</vt:lpstr>
      <vt:lpstr>Navigation</vt:lpstr>
      <vt:lpstr>7) Primary Theory</vt:lpstr>
      <vt:lpstr>Brand</vt:lpstr>
      <vt:lpstr>Functionality</vt:lpstr>
      <vt:lpstr>Interactivity</vt:lpstr>
      <vt:lpstr>Navigation</vt:lpstr>
      <vt:lpstr>8) Anberlin </vt:lpstr>
      <vt:lpstr>Brand</vt:lpstr>
      <vt:lpstr>Functionality</vt:lpstr>
      <vt:lpstr>Interactivity</vt:lpstr>
      <vt:lpstr>Navigation</vt:lpstr>
      <vt:lpstr>9)  Jessica Greenwalt – Freelance Graphic Designer</vt:lpstr>
      <vt:lpstr>Brand</vt:lpstr>
      <vt:lpstr>Functionality</vt:lpstr>
      <vt:lpstr>Interactivity</vt:lpstr>
      <vt:lpstr>Navigation</vt:lpstr>
      <vt:lpstr>10) HMC Architects</vt:lpstr>
      <vt:lpstr>Brand</vt:lpstr>
      <vt:lpstr>Functionality</vt:lpstr>
      <vt:lpstr>Interactivity</vt:lpstr>
      <vt:lpstr>Navigation</vt:lpstr>
      <vt:lpstr>Sketch</vt:lpstr>
      <vt:lpstr>Slide 53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 Portfolios</dc:title>
  <dc:creator>Philip Ku</dc:creator>
  <cp:lastModifiedBy>Philip Ku</cp:lastModifiedBy>
  <cp:revision>61</cp:revision>
  <dcterms:created xsi:type="dcterms:W3CDTF">2012-01-19T16:52:09Z</dcterms:created>
  <dcterms:modified xsi:type="dcterms:W3CDTF">2012-01-20T07:55:35Z</dcterms:modified>
</cp:coreProperties>
</file>